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30" r:id="rId13"/>
    <p:sldId id="268" r:id="rId14"/>
    <p:sldId id="269" r:id="rId15"/>
    <p:sldId id="270" r:id="rId16"/>
    <p:sldId id="329" r:id="rId17"/>
    <p:sldId id="271" r:id="rId18"/>
    <p:sldId id="272" r:id="rId19"/>
    <p:sldId id="274" r:id="rId20"/>
    <p:sldId id="275" r:id="rId21"/>
    <p:sldId id="273" r:id="rId22"/>
    <p:sldId id="331" r:id="rId23"/>
    <p:sldId id="276" r:id="rId24"/>
    <p:sldId id="277" r:id="rId25"/>
    <p:sldId id="278" r:id="rId26"/>
    <p:sldId id="279" r:id="rId27"/>
    <p:sldId id="280" r:id="rId28"/>
    <p:sldId id="312" r:id="rId29"/>
    <p:sldId id="313" r:id="rId30"/>
    <p:sldId id="314" r:id="rId31"/>
    <p:sldId id="332" r:id="rId32"/>
    <p:sldId id="315" r:id="rId33"/>
    <p:sldId id="316" r:id="rId34"/>
    <p:sldId id="281" r:id="rId35"/>
    <p:sldId id="317" r:id="rId36"/>
    <p:sldId id="319" r:id="rId37"/>
    <p:sldId id="283" r:id="rId38"/>
    <p:sldId id="310" r:id="rId39"/>
    <p:sldId id="333" r:id="rId40"/>
    <p:sldId id="311" r:id="rId41"/>
    <p:sldId id="334" r:id="rId42"/>
    <p:sldId id="335" r:id="rId43"/>
    <p:sldId id="284" r:id="rId44"/>
    <p:sldId id="336" r:id="rId45"/>
    <p:sldId id="337" r:id="rId46"/>
    <p:sldId id="338" r:id="rId47"/>
    <p:sldId id="339" r:id="rId48"/>
    <p:sldId id="340" r:id="rId49"/>
    <p:sldId id="285" r:id="rId50"/>
    <p:sldId id="282" r:id="rId51"/>
    <p:sldId id="341" r:id="rId52"/>
    <p:sldId id="342" r:id="rId53"/>
    <p:sldId id="343" r:id="rId54"/>
    <p:sldId id="346" r:id="rId55"/>
    <p:sldId id="344" r:id="rId56"/>
    <p:sldId id="345" r:id="rId57"/>
    <p:sldId id="306" r:id="rId58"/>
    <p:sldId id="307" r:id="rId59"/>
    <p:sldId id="308" r:id="rId60"/>
    <p:sldId id="309" r:id="rId61"/>
    <p:sldId id="348" r:id="rId62"/>
    <p:sldId id="347" r:id="rId63"/>
    <p:sldId id="349" r:id="rId64"/>
    <p:sldId id="350" r:id="rId65"/>
    <p:sldId id="320" r:id="rId66"/>
    <p:sldId id="286" r:id="rId67"/>
    <p:sldId id="287" r:id="rId68"/>
    <p:sldId id="351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03" r:id="rId78"/>
    <p:sldId id="304" r:id="rId79"/>
    <p:sldId id="305" r:id="rId80"/>
    <p:sldId id="288" r:id="rId81"/>
    <p:sldId id="289" r:id="rId82"/>
    <p:sldId id="290" r:id="rId83"/>
    <p:sldId id="291" r:id="rId84"/>
    <p:sldId id="292" r:id="rId85"/>
    <p:sldId id="293" r:id="rId86"/>
    <p:sldId id="294" r:id="rId87"/>
    <p:sldId id="295" r:id="rId88"/>
    <p:sldId id="296" r:id="rId89"/>
    <p:sldId id="297" r:id="rId90"/>
    <p:sldId id="298" r:id="rId91"/>
    <p:sldId id="299" r:id="rId92"/>
    <p:sldId id="300" r:id="rId93"/>
    <p:sldId id="301" r:id="rId94"/>
    <p:sldId id="302" r:id="rId9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2D28-F14E-4E91-A5E6-E909693416A0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40A0-A562-4DF5-8EDB-C813C1E9C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2D28-F14E-4E91-A5E6-E909693416A0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40A0-A562-4DF5-8EDB-C813C1E9C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2D28-F14E-4E91-A5E6-E909693416A0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40A0-A562-4DF5-8EDB-C813C1E9C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2D28-F14E-4E91-A5E6-E909693416A0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40A0-A562-4DF5-8EDB-C813C1E9C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2D28-F14E-4E91-A5E6-E909693416A0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40A0-A562-4DF5-8EDB-C813C1E9C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2D28-F14E-4E91-A5E6-E909693416A0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40A0-A562-4DF5-8EDB-C813C1E9C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2D28-F14E-4E91-A5E6-E909693416A0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40A0-A562-4DF5-8EDB-C813C1E9C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2D28-F14E-4E91-A5E6-E909693416A0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40A0-A562-4DF5-8EDB-C813C1E9C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2D28-F14E-4E91-A5E6-E909693416A0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40A0-A562-4DF5-8EDB-C813C1E9C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2D28-F14E-4E91-A5E6-E909693416A0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40A0-A562-4DF5-8EDB-C813C1E9C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2D28-F14E-4E91-A5E6-E909693416A0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40A0-A562-4DF5-8EDB-C813C1E9C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E2D28-F14E-4E91-A5E6-E909693416A0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440A0-A562-4DF5-8EDB-C813C1E9C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10.jpeg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tags" Target="../tags/tag35.xml"/><Relationship Id="rId26" Type="http://schemas.openxmlformats.org/officeDocument/2006/relationships/tags" Target="../tags/tag43.xml"/><Relationship Id="rId39" Type="http://schemas.openxmlformats.org/officeDocument/2006/relationships/tags" Target="../tags/tag56.xml"/><Relationship Id="rId3" Type="http://schemas.openxmlformats.org/officeDocument/2006/relationships/tags" Target="../tags/tag20.xml"/><Relationship Id="rId21" Type="http://schemas.openxmlformats.org/officeDocument/2006/relationships/tags" Target="../tags/tag38.xml"/><Relationship Id="rId34" Type="http://schemas.openxmlformats.org/officeDocument/2006/relationships/tags" Target="../tags/tag51.xml"/><Relationship Id="rId42" Type="http://schemas.openxmlformats.org/officeDocument/2006/relationships/tags" Target="../tags/tag59.xml"/><Relationship Id="rId47" Type="http://schemas.openxmlformats.org/officeDocument/2006/relationships/slideLayout" Target="../slideLayouts/slideLayout2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5" Type="http://schemas.openxmlformats.org/officeDocument/2006/relationships/tags" Target="../tags/tag42.xml"/><Relationship Id="rId33" Type="http://schemas.openxmlformats.org/officeDocument/2006/relationships/tags" Target="../tags/tag50.xml"/><Relationship Id="rId38" Type="http://schemas.openxmlformats.org/officeDocument/2006/relationships/tags" Target="../tags/tag55.xml"/><Relationship Id="rId46" Type="http://schemas.openxmlformats.org/officeDocument/2006/relationships/tags" Target="../tags/tag63.xml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0" Type="http://schemas.openxmlformats.org/officeDocument/2006/relationships/tags" Target="../tags/tag37.xml"/><Relationship Id="rId29" Type="http://schemas.openxmlformats.org/officeDocument/2006/relationships/tags" Target="../tags/tag46.xml"/><Relationship Id="rId41" Type="http://schemas.openxmlformats.org/officeDocument/2006/relationships/tags" Target="../tags/tag58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24" Type="http://schemas.openxmlformats.org/officeDocument/2006/relationships/tags" Target="../tags/tag41.xml"/><Relationship Id="rId32" Type="http://schemas.openxmlformats.org/officeDocument/2006/relationships/tags" Target="../tags/tag49.xml"/><Relationship Id="rId37" Type="http://schemas.openxmlformats.org/officeDocument/2006/relationships/tags" Target="../tags/tag54.xml"/><Relationship Id="rId40" Type="http://schemas.openxmlformats.org/officeDocument/2006/relationships/tags" Target="../tags/tag57.xml"/><Relationship Id="rId45" Type="http://schemas.openxmlformats.org/officeDocument/2006/relationships/tags" Target="../tags/tag62.xml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23" Type="http://schemas.openxmlformats.org/officeDocument/2006/relationships/tags" Target="../tags/tag40.xml"/><Relationship Id="rId28" Type="http://schemas.openxmlformats.org/officeDocument/2006/relationships/tags" Target="../tags/tag45.xml"/><Relationship Id="rId36" Type="http://schemas.openxmlformats.org/officeDocument/2006/relationships/tags" Target="../tags/tag53.xml"/><Relationship Id="rId10" Type="http://schemas.openxmlformats.org/officeDocument/2006/relationships/tags" Target="../tags/tag27.xml"/><Relationship Id="rId19" Type="http://schemas.openxmlformats.org/officeDocument/2006/relationships/tags" Target="../tags/tag36.xml"/><Relationship Id="rId31" Type="http://schemas.openxmlformats.org/officeDocument/2006/relationships/tags" Target="../tags/tag48.xml"/><Relationship Id="rId44" Type="http://schemas.openxmlformats.org/officeDocument/2006/relationships/tags" Target="../tags/tag61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tags" Target="../tags/tag39.xml"/><Relationship Id="rId27" Type="http://schemas.openxmlformats.org/officeDocument/2006/relationships/tags" Target="../tags/tag44.xml"/><Relationship Id="rId30" Type="http://schemas.openxmlformats.org/officeDocument/2006/relationships/tags" Target="../tags/tag47.xml"/><Relationship Id="rId35" Type="http://schemas.openxmlformats.org/officeDocument/2006/relationships/tags" Target="../tags/tag52.xml"/><Relationship Id="rId43" Type="http://schemas.openxmlformats.org/officeDocument/2006/relationships/tags" Target="../tags/tag60.xml"/><Relationship Id="rId48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9.xml"/><Relationship Id="rId4" Type="http://schemas.openxmlformats.org/officeDocument/2006/relationships/tags" Target="../tags/tag6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CC"/>
                </a:solidFill>
              </a:rPr>
              <a:t>How Cells Harvest Energy</a:t>
            </a:r>
            <a:br>
              <a:rPr lang="en-US" dirty="0" smtClean="0">
                <a:solidFill>
                  <a:srgbClr val="3333CC"/>
                </a:solidFill>
              </a:rPr>
            </a:br>
            <a:r>
              <a:rPr lang="en-US" dirty="0" smtClean="0"/>
              <a:t>Chapter 7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6" descr="mitochondri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720056"/>
            <a:ext cx="5905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v65819_07_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1052513"/>
            <a:ext cx="85344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CC"/>
                </a:solidFill>
              </a:rPr>
              <a:t>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During respiration, electrons are shuttled through electron carriers to a final electron acceptor.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aerobic respiration</a:t>
            </a:r>
            <a:r>
              <a:rPr lang="en-US" dirty="0" smtClean="0"/>
              <a:t>: final electron receptor is oxygen (O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anaerobic respiration</a:t>
            </a:r>
            <a:r>
              <a:rPr lang="en-US" dirty="0" smtClean="0"/>
              <a:t>: final electron acceptor is an inorganic molecule (not 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fermentation</a:t>
            </a:r>
            <a:r>
              <a:rPr lang="en-US" dirty="0" smtClean="0"/>
              <a:t>: final electron acceptor is an organic molecule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" name="SMARTInkShape-107"/>
          <p:cNvSpPr/>
          <p:nvPr>
            <p:custDataLst>
              <p:tags r:id="rId1"/>
            </p:custDataLst>
          </p:nvPr>
        </p:nvSpPr>
        <p:spPr>
          <a:xfrm>
            <a:off x="6431280" y="6088380"/>
            <a:ext cx="1" cy="22861"/>
          </a:xfrm>
          <a:custGeom>
            <a:avLst/>
            <a:gdLst/>
            <a:ahLst/>
            <a:cxnLst/>
            <a:rect l="0" t="0" r="0" b="0"/>
            <a:pathLst>
              <a:path w="1" h="22861">
                <a:moveTo>
                  <a:pt x="0" y="0"/>
                </a:moveTo>
                <a:lnTo>
                  <a:pt x="0" y="0"/>
                </a:lnTo>
                <a:lnTo>
                  <a:pt x="0" y="2286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Shape-108"/>
          <p:cNvSpPr/>
          <p:nvPr>
            <p:custDataLst>
              <p:tags r:id="rId2"/>
            </p:custDataLst>
          </p:nvPr>
        </p:nvSpPr>
        <p:spPr>
          <a:xfrm>
            <a:off x="7840980" y="4777740"/>
            <a:ext cx="1" cy="7621"/>
          </a:xfrm>
          <a:custGeom>
            <a:avLst/>
            <a:gdLst/>
            <a:ahLst/>
            <a:cxnLst/>
            <a:rect l="0" t="0" r="0" b="0"/>
            <a:pathLst>
              <a:path w="1" h="7621">
                <a:moveTo>
                  <a:pt x="0" y="0"/>
                </a:moveTo>
                <a:lnTo>
                  <a:pt x="0" y="0"/>
                </a:lnTo>
                <a:lnTo>
                  <a:pt x="0" y="762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777874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Energy Harvest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6474"/>
            <a:ext cx="8915400" cy="229403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ea typeface="ＭＳ Ｐゴシック" pitchFamily="34" charset="-128"/>
              </a:rPr>
              <a:t>Energy is released as electrons </a:t>
            </a:r>
            <a:r>
              <a:rPr lang="ja-JP" altLang="en-US" dirty="0" smtClean="0">
                <a:ea typeface="ＭＳ Ｐゴシック" pitchFamily="34" charset="-128"/>
              </a:rPr>
              <a:t>“</a:t>
            </a:r>
            <a:r>
              <a:rPr lang="en-US" altLang="ja-JP" dirty="0" smtClean="0">
                <a:ea typeface="ＭＳ Ｐゴシック" pitchFamily="34" charset="-128"/>
              </a:rPr>
              <a:t>fall</a:t>
            </a:r>
            <a:r>
              <a:rPr lang="ja-JP" altLang="en-US" dirty="0" smtClean="0">
                <a:ea typeface="ＭＳ Ｐゴシック" pitchFamily="34" charset="-128"/>
              </a:rPr>
              <a:t>”</a:t>
            </a:r>
            <a:r>
              <a:rPr lang="en-US" altLang="ja-JP" dirty="0" smtClean="0">
                <a:ea typeface="ＭＳ Ｐゴシック" pitchFamily="34" charset="-128"/>
              </a:rPr>
              <a:t> from organic molecules to O</a:t>
            </a:r>
            <a:r>
              <a:rPr lang="en-US" altLang="ja-JP" baseline="-25000" dirty="0" smtClean="0">
                <a:ea typeface="ＭＳ Ｐゴシック" pitchFamily="34" charset="-128"/>
              </a:rPr>
              <a:t>2</a:t>
            </a:r>
          </a:p>
          <a:p>
            <a:r>
              <a:rPr lang="en-US" dirty="0" smtClean="0">
                <a:ea typeface="ＭＳ Ｐゴシック" pitchFamily="34" charset="-128"/>
              </a:rPr>
              <a:t>Broken down into steps:</a:t>
            </a:r>
          </a:p>
          <a:p>
            <a:pPr algn="ctr">
              <a:buFont typeface="Wingdings 2" pitchFamily="18" charset="2"/>
              <a:buNone/>
            </a:pPr>
            <a:r>
              <a:rPr lang="en-US" b="1" dirty="0" smtClean="0">
                <a:solidFill>
                  <a:srgbClr val="246172"/>
                </a:solidFill>
                <a:ea typeface="ＭＳ Ｐゴシック" pitchFamily="34" charset="-128"/>
              </a:rPr>
              <a:t>Food (Glucose) </a:t>
            </a:r>
            <a:r>
              <a:rPr lang="en-US" b="1" dirty="0" smtClean="0">
                <a:solidFill>
                  <a:srgbClr val="246172"/>
                </a:solidFill>
                <a:ea typeface="ＭＳ Ｐゴシック" pitchFamily="34" charset="-128"/>
                <a:sym typeface="Wingdings" pitchFamily="2" charset="2"/>
              </a:rPr>
              <a:t> NADH  ETC    O</a:t>
            </a:r>
            <a:r>
              <a:rPr lang="en-US" b="1" baseline="-25000" dirty="0" smtClean="0">
                <a:solidFill>
                  <a:srgbClr val="246172"/>
                </a:solidFill>
                <a:ea typeface="ＭＳ Ｐゴシック" pitchFamily="34" charset="-128"/>
                <a:sym typeface="Wingdings" pitchFamily="2" charset="2"/>
              </a:rPr>
              <a:t>2</a:t>
            </a:r>
            <a:endParaRPr lang="en-US" b="1" baseline="-25000" dirty="0" smtClean="0">
              <a:solidFill>
                <a:srgbClr val="246172"/>
              </a:solidFill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Coenzyme NAD</a:t>
            </a:r>
            <a:r>
              <a:rPr lang="en-US" baseline="30000" dirty="0" smtClean="0">
                <a:ea typeface="ＭＳ Ｐゴシック" pitchFamily="34" charset="-128"/>
              </a:rPr>
              <a:t>+</a:t>
            </a:r>
            <a:r>
              <a:rPr lang="en-US" dirty="0" smtClean="0">
                <a:ea typeface="ＭＳ Ｐゴシック" pitchFamily="34" charset="-128"/>
              </a:rPr>
              <a:t> = electron acceptor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NAD</a:t>
            </a:r>
            <a:r>
              <a:rPr lang="en-US" baseline="30000" dirty="0" smtClean="0">
                <a:ea typeface="ＭＳ Ｐゴシック" pitchFamily="34" charset="-128"/>
              </a:rPr>
              <a:t>+</a:t>
            </a:r>
            <a:r>
              <a:rPr lang="en-US" dirty="0" smtClean="0">
                <a:ea typeface="ＭＳ Ｐゴシック" pitchFamily="34" charset="-128"/>
              </a:rPr>
              <a:t> picks up 2e</a:t>
            </a:r>
            <a:r>
              <a:rPr lang="en-US" baseline="30000" dirty="0" smtClean="0">
                <a:ea typeface="ＭＳ Ｐゴシック" pitchFamily="34" charset="-128"/>
              </a:rPr>
              <a:t>-</a:t>
            </a:r>
            <a:r>
              <a:rPr lang="en-US" dirty="0" smtClean="0">
                <a:ea typeface="ＭＳ Ｐゴシック" pitchFamily="34" charset="-128"/>
              </a:rPr>
              <a:t> and 2H</a:t>
            </a:r>
            <a:r>
              <a:rPr lang="en-US" baseline="30000" dirty="0" smtClean="0">
                <a:ea typeface="ＭＳ Ｐゴシック" pitchFamily="34" charset="-128"/>
              </a:rPr>
              <a:t>+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 NADH (stores E)</a:t>
            </a:r>
          </a:p>
          <a:p>
            <a:pPr lvl="1"/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NADH carries electrons to the electron transport chain (ETC)</a:t>
            </a:r>
          </a:p>
          <a:p>
            <a:pPr lvl="1"/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ETC: transfers e</a:t>
            </a:r>
            <a:r>
              <a:rPr lang="en-US" baseline="30000" dirty="0" smtClean="0">
                <a:ea typeface="ＭＳ Ｐゴシック" pitchFamily="34" charset="-128"/>
                <a:sym typeface="Wingdings" pitchFamily="2" charset="2"/>
              </a:rPr>
              <a:t>-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 to O</a:t>
            </a:r>
            <a:r>
              <a:rPr lang="en-US" baseline="-25000" dirty="0" smtClean="0">
                <a:ea typeface="ＭＳ Ｐゴシック" pitchFamily="34" charset="-128"/>
                <a:sym typeface="Wingdings" pitchFamily="2" charset="2"/>
              </a:rPr>
              <a:t>2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 to make H</a:t>
            </a:r>
            <a:r>
              <a:rPr lang="en-US" baseline="-25000" dirty="0" smtClean="0">
                <a:ea typeface="ＭＳ Ｐゴシック" pitchFamily="34" charset="-128"/>
                <a:sym typeface="Wingdings" pitchFamily="2" charset="2"/>
              </a:rPr>
              <a:t>2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O ; releases energy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4" name="Picture 6" descr="rav65819_07_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541809"/>
            <a:ext cx="3636930" cy="329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3" descr="09_05ElectronTransChains-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0100" y="3541809"/>
            <a:ext cx="4631363" cy="307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9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CC"/>
                </a:solidFill>
              </a:rPr>
              <a:t>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Aerobic respiration: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	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 + 6O</a:t>
            </a:r>
            <a:r>
              <a:rPr lang="en-US" baseline="-25000" dirty="0" smtClean="0"/>
              <a:t>2</a:t>
            </a:r>
            <a:r>
              <a:rPr lang="en-US" dirty="0" smtClean="0"/>
              <a:t> + 6H</a:t>
            </a:r>
            <a:r>
              <a:rPr lang="en-US" baseline="-25000" dirty="0" smtClean="0"/>
              <a:t>2</a:t>
            </a:r>
            <a:r>
              <a:rPr lang="en-US" dirty="0" smtClean="0"/>
              <a:t>O → 6CO</a:t>
            </a:r>
            <a:r>
              <a:rPr lang="en-US" baseline="-25000" dirty="0" smtClean="0"/>
              <a:t>2</a:t>
            </a:r>
            <a:r>
              <a:rPr lang="en-US" dirty="0" smtClean="0"/>
              <a:t>  + 12H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G = -686kcal/mol of glucose 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G can be even higher than this in a cell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This large amount of energy must be released in small steps rather than all at once.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CC"/>
                </a:solidFill>
              </a:rPr>
              <a:t>Oxidation of Glucose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Cells are able to make ATP via:</a:t>
            </a:r>
          </a:p>
          <a:p>
            <a:pPr>
              <a:buNone/>
            </a:pPr>
            <a:r>
              <a:rPr lang="en-US" dirty="0" smtClean="0"/>
              <a:t>1. </a:t>
            </a:r>
            <a:r>
              <a:rPr lang="en-US" b="1" dirty="0" smtClean="0">
                <a:solidFill>
                  <a:srgbClr val="FF0000"/>
                </a:solidFill>
              </a:rPr>
              <a:t>substrate-level phosphorylation</a:t>
            </a:r>
            <a:r>
              <a:rPr lang="en-US" dirty="0" smtClean="0"/>
              <a:t> – transferring a phosphate directly to ADP from another molecule</a:t>
            </a:r>
          </a:p>
          <a:p>
            <a:pPr>
              <a:buNone/>
            </a:pPr>
            <a:r>
              <a:rPr lang="en-US" dirty="0" smtClean="0"/>
              <a:t>2. </a:t>
            </a:r>
            <a:r>
              <a:rPr lang="en-US" b="1" dirty="0" smtClean="0">
                <a:solidFill>
                  <a:srgbClr val="FF0000"/>
                </a:solidFill>
              </a:rPr>
              <a:t>oxidative </a:t>
            </a:r>
            <a:r>
              <a:rPr lang="en-US" b="1" dirty="0" err="1" smtClean="0">
                <a:solidFill>
                  <a:srgbClr val="FF0000"/>
                </a:solidFill>
              </a:rPr>
              <a:t>phosphorylation</a:t>
            </a:r>
            <a:r>
              <a:rPr lang="en-US" dirty="0" smtClean="0"/>
              <a:t> – use of </a:t>
            </a:r>
            <a:r>
              <a:rPr lang="en-US" b="1" dirty="0" smtClean="0">
                <a:solidFill>
                  <a:srgbClr val="FF0000"/>
                </a:solidFill>
              </a:rPr>
              <a:t>ATP </a:t>
            </a:r>
            <a:r>
              <a:rPr lang="en-US" b="1" dirty="0" err="1" smtClean="0">
                <a:solidFill>
                  <a:srgbClr val="FF0000"/>
                </a:solidFill>
              </a:rPr>
              <a:t>synthase</a:t>
            </a:r>
            <a:r>
              <a:rPr lang="en-US" dirty="0" smtClean="0"/>
              <a:t> and energy derived from a proton (H</a:t>
            </a:r>
            <a:r>
              <a:rPr lang="en-US" baseline="30000" dirty="0" smtClean="0"/>
              <a:t>+</a:t>
            </a:r>
            <a:r>
              <a:rPr lang="en-US" dirty="0" smtClean="0"/>
              <a:t>) gradient to make ATP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v65819_07_0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8425" y="1933575"/>
            <a:ext cx="89439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SMARTInkShape-Group25"/>
          <p:cNvGrpSpPr/>
          <p:nvPr/>
        </p:nvGrpSpPr>
        <p:grpSpPr>
          <a:xfrm>
            <a:off x="7316425" y="2240280"/>
            <a:ext cx="661715" cy="373381"/>
            <a:chOff x="7316425" y="2240280"/>
            <a:chExt cx="661715" cy="373381"/>
          </a:xfrm>
        </p:grpSpPr>
        <p:sp>
          <p:nvSpPr>
            <p:cNvPr id="18" name="SMARTInkShape-133"/>
            <p:cNvSpPr/>
            <p:nvPr>
              <p:custDataLst>
                <p:tags r:id="rId9"/>
              </p:custDataLst>
            </p:nvPr>
          </p:nvSpPr>
          <p:spPr>
            <a:xfrm>
              <a:off x="7452360" y="2331720"/>
              <a:ext cx="76201" cy="30481"/>
            </a:xfrm>
            <a:custGeom>
              <a:avLst/>
              <a:gdLst/>
              <a:ahLst/>
              <a:cxnLst/>
              <a:rect l="0" t="0" r="0" b="0"/>
              <a:pathLst>
                <a:path w="76201" h="30481">
                  <a:moveTo>
                    <a:pt x="76200" y="30480"/>
                  </a:moveTo>
                  <a:lnTo>
                    <a:pt x="76200" y="30480"/>
                  </a:lnTo>
                  <a:lnTo>
                    <a:pt x="72154" y="30480"/>
                  </a:lnTo>
                  <a:lnTo>
                    <a:pt x="37842" y="7893"/>
                  </a:lnTo>
                  <a:lnTo>
                    <a:pt x="25042" y="233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34"/>
            <p:cNvSpPr/>
            <p:nvPr>
              <p:custDataLst>
                <p:tags r:id="rId10"/>
              </p:custDataLst>
            </p:nvPr>
          </p:nvSpPr>
          <p:spPr>
            <a:xfrm>
              <a:off x="7316425" y="2240280"/>
              <a:ext cx="113076" cy="144781"/>
            </a:xfrm>
            <a:custGeom>
              <a:avLst/>
              <a:gdLst/>
              <a:ahLst/>
              <a:cxnLst/>
              <a:rect l="0" t="0" r="0" b="0"/>
              <a:pathLst>
                <a:path w="113076" h="144781">
                  <a:moveTo>
                    <a:pt x="113075" y="0"/>
                  </a:moveTo>
                  <a:lnTo>
                    <a:pt x="113075" y="0"/>
                  </a:lnTo>
                  <a:lnTo>
                    <a:pt x="113075" y="6561"/>
                  </a:lnTo>
                  <a:lnTo>
                    <a:pt x="93513" y="34924"/>
                  </a:lnTo>
                  <a:lnTo>
                    <a:pt x="90649" y="44131"/>
                  </a:lnTo>
                  <a:lnTo>
                    <a:pt x="90504" y="43814"/>
                  </a:lnTo>
                  <a:lnTo>
                    <a:pt x="89371" y="13356"/>
                  </a:lnTo>
                  <a:lnTo>
                    <a:pt x="87959" y="11444"/>
                  </a:lnTo>
                  <a:lnTo>
                    <a:pt x="82438" y="8473"/>
                  </a:lnTo>
                  <a:lnTo>
                    <a:pt x="59182" y="1283"/>
                  </a:lnTo>
                  <a:lnTo>
                    <a:pt x="55979" y="1702"/>
                  </a:lnTo>
                  <a:lnTo>
                    <a:pt x="34040" y="14764"/>
                  </a:lnTo>
                  <a:lnTo>
                    <a:pt x="21265" y="28551"/>
                  </a:lnTo>
                  <a:lnTo>
                    <a:pt x="4973" y="58854"/>
                  </a:lnTo>
                  <a:lnTo>
                    <a:pt x="0" y="82902"/>
                  </a:lnTo>
                  <a:lnTo>
                    <a:pt x="166" y="93572"/>
                  </a:lnTo>
                  <a:lnTo>
                    <a:pt x="9452" y="119326"/>
                  </a:lnTo>
                  <a:lnTo>
                    <a:pt x="16503" y="127258"/>
                  </a:lnTo>
                  <a:lnTo>
                    <a:pt x="24434" y="132759"/>
                  </a:lnTo>
                  <a:lnTo>
                    <a:pt x="47839" y="142010"/>
                  </a:lnTo>
                  <a:lnTo>
                    <a:pt x="67355" y="1447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35"/>
            <p:cNvSpPr/>
            <p:nvPr>
              <p:custDataLst>
                <p:tags r:id="rId11"/>
              </p:custDataLst>
            </p:nvPr>
          </p:nvSpPr>
          <p:spPr>
            <a:xfrm>
              <a:off x="7621919" y="2355863"/>
              <a:ext cx="81902" cy="120638"/>
            </a:xfrm>
            <a:custGeom>
              <a:avLst/>
              <a:gdLst/>
              <a:ahLst/>
              <a:cxnLst/>
              <a:rect l="0" t="0" r="0" b="0"/>
              <a:pathLst>
                <a:path w="81902" h="120638">
                  <a:moveTo>
                    <a:pt x="81901" y="29197"/>
                  </a:moveTo>
                  <a:lnTo>
                    <a:pt x="81901" y="29197"/>
                  </a:lnTo>
                  <a:lnTo>
                    <a:pt x="67067" y="44030"/>
                  </a:lnTo>
                  <a:lnTo>
                    <a:pt x="66781" y="40271"/>
                  </a:lnTo>
                  <a:lnTo>
                    <a:pt x="68973" y="36094"/>
                  </a:lnTo>
                  <a:lnTo>
                    <a:pt x="71921" y="31416"/>
                  </a:lnTo>
                  <a:lnTo>
                    <a:pt x="73582" y="23175"/>
                  </a:lnTo>
                  <a:lnTo>
                    <a:pt x="74189" y="8889"/>
                  </a:lnTo>
                  <a:lnTo>
                    <a:pt x="71982" y="5213"/>
                  </a:lnTo>
                  <a:lnTo>
                    <a:pt x="70208" y="3048"/>
                  </a:lnTo>
                  <a:lnTo>
                    <a:pt x="65980" y="642"/>
                  </a:lnTo>
                  <a:lnTo>
                    <a:pt x="63666" y="0"/>
                  </a:lnTo>
                  <a:lnTo>
                    <a:pt x="56581" y="1545"/>
                  </a:lnTo>
                  <a:lnTo>
                    <a:pt x="45330" y="7175"/>
                  </a:lnTo>
                  <a:lnTo>
                    <a:pt x="7800" y="35250"/>
                  </a:lnTo>
                  <a:lnTo>
                    <a:pt x="2400" y="41200"/>
                  </a:lnTo>
                  <a:lnTo>
                    <a:pt x="0" y="46667"/>
                  </a:lnTo>
                  <a:lnTo>
                    <a:pt x="2695" y="62596"/>
                  </a:lnTo>
                  <a:lnTo>
                    <a:pt x="13396" y="76214"/>
                  </a:lnTo>
                  <a:lnTo>
                    <a:pt x="49738" y="106258"/>
                  </a:lnTo>
                  <a:lnTo>
                    <a:pt x="74281" y="1206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36"/>
            <p:cNvSpPr/>
            <p:nvPr>
              <p:custDataLst>
                <p:tags r:id="rId12"/>
              </p:custDataLst>
            </p:nvPr>
          </p:nvSpPr>
          <p:spPr>
            <a:xfrm>
              <a:off x="7780020" y="2438400"/>
              <a:ext cx="38101" cy="22861"/>
            </a:xfrm>
            <a:custGeom>
              <a:avLst/>
              <a:gdLst/>
              <a:ahLst/>
              <a:cxnLst/>
              <a:rect l="0" t="0" r="0" b="0"/>
              <a:pathLst>
                <a:path w="38101" h="22861">
                  <a:moveTo>
                    <a:pt x="38100" y="22860"/>
                  </a:moveTo>
                  <a:lnTo>
                    <a:pt x="38100" y="22860"/>
                  </a:lnTo>
                  <a:lnTo>
                    <a:pt x="26748" y="1150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37"/>
            <p:cNvSpPr/>
            <p:nvPr>
              <p:custDataLst>
                <p:tags r:id="rId13"/>
              </p:custDataLst>
            </p:nvPr>
          </p:nvSpPr>
          <p:spPr>
            <a:xfrm>
              <a:off x="7881682" y="2470384"/>
              <a:ext cx="96458" cy="143277"/>
            </a:xfrm>
            <a:custGeom>
              <a:avLst/>
              <a:gdLst/>
              <a:ahLst/>
              <a:cxnLst/>
              <a:rect l="0" t="0" r="0" b="0"/>
              <a:pathLst>
                <a:path w="96458" h="143277">
                  <a:moveTo>
                    <a:pt x="81218" y="21356"/>
                  </a:moveTo>
                  <a:lnTo>
                    <a:pt x="81218" y="21356"/>
                  </a:lnTo>
                  <a:lnTo>
                    <a:pt x="81218" y="25401"/>
                  </a:lnTo>
                  <a:lnTo>
                    <a:pt x="73691" y="44002"/>
                  </a:lnTo>
                  <a:lnTo>
                    <a:pt x="73598" y="18775"/>
                  </a:lnTo>
                  <a:lnTo>
                    <a:pt x="71905" y="16249"/>
                  </a:lnTo>
                  <a:lnTo>
                    <a:pt x="57020" y="6111"/>
                  </a:lnTo>
                  <a:lnTo>
                    <a:pt x="47603" y="1880"/>
                  </a:lnTo>
                  <a:lnTo>
                    <a:pt x="37774" y="0"/>
                  </a:lnTo>
                  <a:lnTo>
                    <a:pt x="30019" y="1422"/>
                  </a:lnTo>
                  <a:lnTo>
                    <a:pt x="20892" y="4725"/>
                  </a:lnTo>
                  <a:lnTo>
                    <a:pt x="18140" y="5189"/>
                  </a:lnTo>
                  <a:lnTo>
                    <a:pt x="6178" y="17977"/>
                  </a:lnTo>
                  <a:lnTo>
                    <a:pt x="0" y="29762"/>
                  </a:lnTo>
                  <a:lnTo>
                    <a:pt x="2214" y="46707"/>
                  </a:lnTo>
                  <a:lnTo>
                    <a:pt x="22715" y="76034"/>
                  </a:lnTo>
                  <a:lnTo>
                    <a:pt x="43846" y="101245"/>
                  </a:lnTo>
                  <a:lnTo>
                    <a:pt x="77582" y="125551"/>
                  </a:lnTo>
                  <a:lnTo>
                    <a:pt x="96457" y="1432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26"/>
          <p:cNvGrpSpPr/>
          <p:nvPr/>
        </p:nvGrpSpPr>
        <p:grpSpPr>
          <a:xfrm>
            <a:off x="1306338" y="1181578"/>
            <a:ext cx="848205" cy="624362"/>
            <a:chOff x="1306338" y="1181578"/>
            <a:chExt cx="848205" cy="624362"/>
          </a:xfrm>
        </p:grpSpPr>
        <p:sp>
          <p:nvSpPr>
            <p:cNvPr id="24" name="SMARTInkShape-138"/>
            <p:cNvSpPr/>
            <p:nvPr>
              <p:custDataLst>
                <p:tags r:id="rId1"/>
              </p:custDataLst>
            </p:nvPr>
          </p:nvSpPr>
          <p:spPr>
            <a:xfrm>
              <a:off x="1996440" y="1181578"/>
              <a:ext cx="158103" cy="136683"/>
            </a:xfrm>
            <a:custGeom>
              <a:avLst/>
              <a:gdLst/>
              <a:ahLst/>
              <a:cxnLst/>
              <a:rect l="0" t="0" r="0" b="0"/>
              <a:pathLst>
                <a:path w="158103" h="136683">
                  <a:moveTo>
                    <a:pt x="0" y="45242"/>
                  </a:moveTo>
                  <a:lnTo>
                    <a:pt x="0" y="45242"/>
                  </a:lnTo>
                  <a:lnTo>
                    <a:pt x="0" y="13463"/>
                  </a:lnTo>
                  <a:lnTo>
                    <a:pt x="2258" y="7693"/>
                  </a:lnTo>
                  <a:lnTo>
                    <a:pt x="4045" y="4970"/>
                  </a:lnTo>
                  <a:lnTo>
                    <a:pt x="15062" y="1943"/>
                  </a:lnTo>
                  <a:lnTo>
                    <a:pt x="41640" y="0"/>
                  </a:lnTo>
                  <a:lnTo>
                    <a:pt x="73669" y="10937"/>
                  </a:lnTo>
                  <a:lnTo>
                    <a:pt x="111563" y="28798"/>
                  </a:lnTo>
                  <a:lnTo>
                    <a:pt x="137719" y="47007"/>
                  </a:lnTo>
                  <a:lnTo>
                    <a:pt x="150308" y="61005"/>
                  </a:lnTo>
                  <a:lnTo>
                    <a:pt x="157143" y="73619"/>
                  </a:lnTo>
                  <a:lnTo>
                    <a:pt x="158102" y="76860"/>
                  </a:lnTo>
                  <a:lnTo>
                    <a:pt x="157048" y="80714"/>
                  </a:lnTo>
                  <a:lnTo>
                    <a:pt x="151361" y="89512"/>
                  </a:lnTo>
                  <a:lnTo>
                    <a:pt x="138674" y="96809"/>
                  </a:lnTo>
                  <a:lnTo>
                    <a:pt x="103650" y="111049"/>
                  </a:lnTo>
                  <a:lnTo>
                    <a:pt x="38100" y="1366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39"/>
            <p:cNvSpPr/>
            <p:nvPr>
              <p:custDataLst>
                <p:tags r:id="rId2"/>
              </p:custDataLst>
            </p:nvPr>
          </p:nvSpPr>
          <p:spPr>
            <a:xfrm>
              <a:off x="2004060" y="1280160"/>
              <a:ext cx="38101" cy="121921"/>
            </a:xfrm>
            <a:custGeom>
              <a:avLst/>
              <a:gdLst/>
              <a:ahLst/>
              <a:cxnLst/>
              <a:rect l="0" t="0" r="0" b="0"/>
              <a:pathLst>
                <a:path w="38101" h="121921">
                  <a:moveTo>
                    <a:pt x="38100" y="0"/>
                  </a:moveTo>
                  <a:lnTo>
                    <a:pt x="38100" y="0"/>
                  </a:lnTo>
                  <a:lnTo>
                    <a:pt x="34055" y="0"/>
                  </a:lnTo>
                  <a:lnTo>
                    <a:pt x="29811" y="2258"/>
                  </a:lnTo>
                  <a:lnTo>
                    <a:pt x="27494" y="4045"/>
                  </a:lnTo>
                  <a:lnTo>
                    <a:pt x="24920" y="8289"/>
                  </a:lnTo>
                  <a:lnTo>
                    <a:pt x="16420" y="45122"/>
                  </a:lnTo>
                  <a:lnTo>
                    <a:pt x="7549" y="81394"/>
                  </a:lnTo>
                  <a:lnTo>
                    <a:pt x="0" y="1219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40"/>
            <p:cNvSpPr/>
            <p:nvPr>
              <p:custDataLst>
                <p:tags r:id="rId3"/>
              </p:custDataLst>
            </p:nvPr>
          </p:nvSpPr>
          <p:spPr>
            <a:xfrm>
              <a:off x="2011680" y="1440180"/>
              <a:ext cx="38101" cy="144781"/>
            </a:xfrm>
            <a:custGeom>
              <a:avLst/>
              <a:gdLst/>
              <a:ahLst/>
              <a:cxnLst/>
              <a:rect l="0" t="0" r="0" b="0"/>
              <a:pathLst>
                <a:path w="38101" h="144781">
                  <a:moveTo>
                    <a:pt x="0" y="144780"/>
                  </a:moveTo>
                  <a:lnTo>
                    <a:pt x="0" y="144780"/>
                  </a:lnTo>
                  <a:lnTo>
                    <a:pt x="6031" y="130460"/>
                  </a:lnTo>
                  <a:lnTo>
                    <a:pt x="9407" y="119935"/>
                  </a:lnTo>
                  <a:lnTo>
                    <a:pt x="23017" y="85234"/>
                  </a:lnTo>
                  <a:lnTo>
                    <a:pt x="27163" y="71749"/>
                  </a:lnTo>
                  <a:lnTo>
                    <a:pt x="32083" y="3537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41"/>
            <p:cNvSpPr/>
            <p:nvPr>
              <p:custDataLst>
                <p:tags r:id="rId4"/>
              </p:custDataLst>
            </p:nvPr>
          </p:nvSpPr>
          <p:spPr>
            <a:xfrm>
              <a:off x="1943557" y="1676843"/>
              <a:ext cx="121464" cy="121478"/>
            </a:xfrm>
            <a:custGeom>
              <a:avLst/>
              <a:gdLst/>
              <a:ahLst/>
              <a:cxnLst/>
              <a:rect l="0" t="0" r="0" b="0"/>
              <a:pathLst>
                <a:path w="121464" h="121478">
                  <a:moveTo>
                    <a:pt x="90983" y="14797"/>
                  </a:moveTo>
                  <a:lnTo>
                    <a:pt x="90983" y="14797"/>
                  </a:lnTo>
                  <a:lnTo>
                    <a:pt x="90983" y="29916"/>
                  </a:lnTo>
                  <a:lnTo>
                    <a:pt x="86938" y="30001"/>
                  </a:lnTo>
                  <a:lnTo>
                    <a:pt x="86593" y="29166"/>
                  </a:lnTo>
                  <a:lnTo>
                    <a:pt x="89865" y="21743"/>
                  </a:lnTo>
                  <a:lnTo>
                    <a:pt x="90238" y="19428"/>
                  </a:lnTo>
                  <a:lnTo>
                    <a:pt x="89639" y="17038"/>
                  </a:lnTo>
                  <a:lnTo>
                    <a:pt x="84753" y="9628"/>
                  </a:lnTo>
                  <a:lnTo>
                    <a:pt x="80312" y="4598"/>
                  </a:lnTo>
                  <a:lnTo>
                    <a:pt x="75516" y="1797"/>
                  </a:lnTo>
                  <a:lnTo>
                    <a:pt x="65538" y="0"/>
                  </a:lnTo>
                  <a:lnTo>
                    <a:pt x="60483" y="2011"/>
                  </a:lnTo>
                  <a:lnTo>
                    <a:pt x="28032" y="27733"/>
                  </a:lnTo>
                  <a:lnTo>
                    <a:pt x="12650" y="50722"/>
                  </a:lnTo>
                  <a:lnTo>
                    <a:pt x="3010" y="75986"/>
                  </a:lnTo>
                  <a:lnTo>
                    <a:pt x="0" y="99347"/>
                  </a:lnTo>
                  <a:lnTo>
                    <a:pt x="2004" y="105433"/>
                  </a:lnTo>
                  <a:lnTo>
                    <a:pt x="3724" y="108241"/>
                  </a:lnTo>
                  <a:lnTo>
                    <a:pt x="18279" y="116238"/>
                  </a:lnTo>
                  <a:lnTo>
                    <a:pt x="34634" y="119925"/>
                  </a:lnTo>
                  <a:lnTo>
                    <a:pt x="71887" y="121170"/>
                  </a:lnTo>
                  <a:lnTo>
                    <a:pt x="121463" y="1214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42"/>
            <p:cNvSpPr/>
            <p:nvPr>
              <p:custDataLst>
                <p:tags r:id="rId5"/>
              </p:custDataLst>
            </p:nvPr>
          </p:nvSpPr>
          <p:spPr>
            <a:xfrm>
              <a:off x="1828800" y="1706880"/>
              <a:ext cx="60961" cy="7621"/>
            </a:xfrm>
            <a:custGeom>
              <a:avLst/>
              <a:gdLst/>
              <a:ahLst/>
              <a:cxnLst/>
              <a:rect l="0" t="0" r="0" b="0"/>
              <a:pathLst>
                <a:path w="60961" h="7621">
                  <a:moveTo>
                    <a:pt x="60960" y="7620"/>
                  </a:moveTo>
                  <a:lnTo>
                    <a:pt x="60960" y="7620"/>
                  </a:lnTo>
                  <a:lnTo>
                    <a:pt x="54399" y="1059"/>
                  </a:lnTo>
                  <a:lnTo>
                    <a:pt x="49609" y="314"/>
                  </a:lnTo>
                  <a:lnTo>
                    <a:pt x="12209" y="1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43"/>
            <p:cNvSpPr/>
            <p:nvPr>
              <p:custDataLst>
                <p:tags r:id="rId6"/>
              </p:custDataLst>
            </p:nvPr>
          </p:nvSpPr>
          <p:spPr>
            <a:xfrm>
              <a:off x="1658049" y="1661690"/>
              <a:ext cx="109792" cy="121391"/>
            </a:xfrm>
            <a:custGeom>
              <a:avLst/>
              <a:gdLst/>
              <a:ahLst/>
              <a:cxnLst/>
              <a:rect l="0" t="0" r="0" b="0"/>
              <a:pathLst>
                <a:path w="109792" h="121391">
                  <a:moveTo>
                    <a:pt x="64071" y="22330"/>
                  </a:moveTo>
                  <a:lnTo>
                    <a:pt x="64071" y="22330"/>
                  </a:lnTo>
                  <a:lnTo>
                    <a:pt x="60026" y="26375"/>
                  </a:lnTo>
                  <a:lnTo>
                    <a:pt x="58040" y="30619"/>
                  </a:lnTo>
                  <a:lnTo>
                    <a:pt x="56544" y="37163"/>
                  </a:lnTo>
                  <a:lnTo>
                    <a:pt x="56479" y="33404"/>
                  </a:lnTo>
                  <a:lnTo>
                    <a:pt x="57316" y="32253"/>
                  </a:lnTo>
                  <a:lnTo>
                    <a:pt x="67059" y="26208"/>
                  </a:lnTo>
                  <a:lnTo>
                    <a:pt x="74364" y="15389"/>
                  </a:lnTo>
                  <a:lnTo>
                    <a:pt x="77845" y="5504"/>
                  </a:lnTo>
                  <a:lnTo>
                    <a:pt x="76641" y="3492"/>
                  </a:lnTo>
                  <a:lnTo>
                    <a:pt x="74144" y="2152"/>
                  </a:lnTo>
                  <a:lnTo>
                    <a:pt x="66061" y="0"/>
                  </a:lnTo>
                  <a:lnTo>
                    <a:pt x="56570" y="3672"/>
                  </a:lnTo>
                  <a:lnTo>
                    <a:pt x="43430" y="13345"/>
                  </a:lnTo>
                  <a:lnTo>
                    <a:pt x="12821" y="49181"/>
                  </a:lnTo>
                  <a:lnTo>
                    <a:pt x="984" y="66298"/>
                  </a:lnTo>
                  <a:lnTo>
                    <a:pt x="0" y="71115"/>
                  </a:lnTo>
                  <a:lnTo>
                    <a:pt x="1164" y="80983"/>
                  </a:lnTo>
                  <a:lnTo>
                    <a:pt x="9019" y="91014"/>
                  </a:lnTo>
                  <a:lnTo>
                    <a:pt x="26668" y="107205"/>
                  </a:lnTo>
                  <a:lnTo>
                    <a:pt x="35029" y="110852"/>
                  </a:lnTo>
                  <a:lnTo>
                    <a:pt x="69654" y="118622"/>
                  </a:lnTo>
                  <a:lnTo>
                    <a:pt x="109791" y="1213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44"/>
            <p:cNvSpPr/>
            <p:nvPr>
              <p:custDataLst>
                <p:tags r:id="rId7"/>
              </p:custDataLst>
            </p:nvPr>
          </p:nvSpPr>
          <p:spPr>
            <a:xfrm>
              <a:off x="1531620" y="1722120"/>
              <a:ext cx="91441" cy="15241"/>
            </a:xfrm>
            <a:custGeom>
              <a:avLst/>
              <a:gdLst/>
              <a:ahLst/>
              <a:cxnLst/>
              <a:rect l="0" t="0" r="0" b="0"/>
              <a:pathLst>
                <a:path w="91441" h="15241">
                  <a:moveTo>
                    <a:pt x="91440" y="15240"/>
                  </a:moveTo>
                  <a:lnTo>
                    <a:pt x="91440" y="15240"/>
                  </a:lnTo>
                  <a:lnTo>
                    <a:pt x="67106" y="4766"/>
                  </a:lnTo>
                  <a:lnTo>
                    <a:pt x="31927" y="62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45"/>
            <p:cNvSpPr/>
            <p:nvPr>
              <p:custDataLst>
                <p:tags r:id="rId8"/>
              </p:custDataLst>
            </p:nvPr>
          </p:nvSpPr>
          <p:spPr>
            <a:xfrm>
              <a:off x="1306338" y="1653540"/>
              <a:ext cx="95743" cy="152400"/>
            </a:xfrm>
            <a:custGeom>
              <a:avLst/>
              <a:gdLst/>
              <a:ahLst/>
              <a:cxnLst/>
              <a:rect l="0" t="0" r="0" b="0"/>
              <a:pathLst>
                <a:path w="95743" h="152400">
                  <a:moveTo>
                    <a:pt x="65262" y="0"/>
                  </a:moveTo>
                  <a:lnTo>
                    <a:pt x="65262" y="0"/>
                  </a:lnTo>
                  <a:lnTo>
                    <a:pt x="70499" y="35621"/>
                  </a:lnTo>
                  <a:lnTo>
                    <a:pt x="71823" y="44901"/>
                  </a:lnTo>
                  <a:lnTo>
                    <a:pt x="73869" y="48560"/>
                  </a:lnTo>
                  <a:lnTo>
                    <a:pt x="88065" y="60913"/>
                  </a:lnTo>
                  <a:lnTo>
                    <a:pt x="88122" y="23313"/>
                  </a:lnTo>
                  <a:lnTo>
                    <a:pt x="88122" y="12789"/>
                  </a:lnTo>
                  <a:lnTo>
                    <a:pt x="87275" y="11066"/>
                  </a:lnTo>
                  <a:lnTo>
                    <a:pt x="85864" y="9917"/>
                  </a:lnTo>
                  <a:lnTo>
                    <a:pt x="82039" y="8641"/>
                  </a:lnTo>
                  <a:lnTo>
                    <a:pt x="58352" y="7632"/>
                  </a:lnTo>
                  <a:lnTo>
                    <a:pt x="55575" y="8474"/>
                  </a:lnTo>
                  <a:lnTo>
                    <a:pt x="53724" y="9883"/>
                  </a:lnTo>
                  <a:lnTo>
                    <a:pt x="19651" y="47856"/>
                  </a:lnTo>
                  <a:lnTo>
                    <a:pt x="7703" y="70554"/>
                  </a:lnTo>
                  <a:lnTo>
                    <a:pt x="5310" y="81206"/>
                  </a:lnTo>
                  <a:lnTo>
                    <a:pt x="2243" y="99547"/>
                  </a:lnTo>
                  <a:lnTo>
                    <a:pt x="390" y="104465"/>
                  </a:lnTo>
                  <a:lnTo>
                    <a:pt x="0" y="108590"/>
                  </a:lnTo>
                  <a:lnTo>
                    <a:pt x="5106" y="142216"/>
                  </a:lnTo>
                  <a:lnTo>
                    <a:pt x="8328" y="147309"/>
                  </a:lnTo>
                  <a:lnTo>
                    <a:pt x="12582" y="150138"/>
                  </a:lnTo>
                  <a:lnTo>
                    <a:pt x="19738" y="151730"/>
                  </a:lnTo>
                  <a:lnTo>
                    <a:pt x="55245" y="152392"/>
                  </a:lnTo>
                  <a:lnTo>
                    <a:pt x="78315" y="152399"/>
                  </a:lnTo>
                  <a:lnTo>
                    <a:pt x="81584" y="151553"/>
                  </a:lnTo>
                  <a:lnTo>
                    <a:pt x="95742" y="1447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167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CC"/>
                </a:solidFill>
              </a:rPr>
              <a:t>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462" y="1143001"/>
            <a:ext cx="8724138" cy="18287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During </a:t>
            </a:r>
            <a:r>
              <a:rPr lang="en-US" dirty="0" err="1" smtClean="0"/>
              <a:t>redox</a:t>
            </a:r>
            <a:r>
              <a:rPr lang="en-US" dirty="0" smtClean="0"/>
              <a:t> reactions, electrons carry energy from one molecule to another.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NAD</a:t>
            </a:r>
            <a:r>
              <a:rPr lang="en-US" b="1" baseline="30000" dirty="0" smtClean="0">
                <a:solidFill>
                  <a:srgbClr val="FF0000"/>
                </a:solidFill>
              </a:rPr>
              <a:t>+</a:t>
            </a:r>
            <a:r>
              <a:rPr lang="en-US" dirty="0" smtClean="0"/>
              <a:t> is an electron carrier.</a:t>
            </a:r>
          </a:p>
          <a:p>
            <a:r>
              <a:rPr lang="en-US" dirty="0" smtClean="0"/>
              <a:t>NAD+ accepts 2 electrons and 1 proton to become </a:t>
            </a:r>
            <a:r>
              <a:rPr lang="en-US" b="1" dirty="0" smtClean="0">
                <a:solidFill>
                  <a:srgbClr val="FF0000"/>
                </a:solidFill>
              </a:rPr>
              <a:t>NADH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the reaction is reversible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4" name="Content Placeholder 3" descr="09_04NADElectronShuttle-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971800"/>
            <a:ext cx="8382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8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CC"/>
                </a:solidFill>
              </a:rPr>
              <a:t>Oxidation of Glucose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complete oxidation of glucose proceeds in stages:</a:t>
            </a:r>
          </a:p>
          <a:p>
            <a:pPr>
              <a:buNone/>
            </a:pPr>
            <a:r>
              <a:rPr lang="en-US" dirty="0" smtClean="0"/>
              <a:t>1. </a:t>
            </a:r>
            <a:r>
              <a:rPr lang="en-US" dirty="0" err="1" smtClean="0"/>
              <a:t>glycoloysis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2. </a:t>
            </a:r>
            <a:r>
              <a:rPr lang="en-US" dirty="0" err="1" smtClean="0"/>
              <a:t>pyruvate</a:t>
            </a:r>
            <a:r>
              <a:rPr lang="en-US" dirty="0" smtClean="0"/>
              <a:t> oxidation</a:t>
            </a:r>
          </a:p>
          <a:p>
            <a:pPr>
              <a:buNone/>
            </a:pPr>
            <a:r>
              <a:rPr lang="en-US" dirty="0" smtClean="0"/>
              <a:t>3. Krebs cycle</a:t>
            </a:r>
          </a:p>
          <a:p>
            <a:pPr>
              <a:buNone/>
            </a:pPr>
            <a:r>
              <a:rPr lang="en-US" dirty="0" smtClean="0"/>
              <a:t>4. electron transport chain &amp; </a:t>
            </a:r>
            <a:r>
              <a:rPr lang="en-US" dirty="0" err="1" smtClean="0"/>
              <a:t>chemiosmosis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v65819_07_05"/>
          <p:cNvPicPr>
            <a:picLocks noChangeAspect="1" noChangeArrowheads="1"/>
          </p:cNvPicPr>
          <p:nvPr/>
        </p:nvPicPr>
        <p:blipFill>
          <a:blip r:embed="rId48"/>
          <a:srcRect/>
          <a:stretch>
            <a:fillRect/>
          </a:stretch>
        </p:blipFill>
        <p:spPr bwMode="auto">
          <a:xfrm>
            <a:off x="1760538" y="222250"/>
            <a:ext cx="5619750" cy="641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ARTInkShape-1"/>
          <p:cNvSpPr/>
          <p:nvPr>
            <p:custDataLst>
              <p:tags r:id="rId1"/>
            </p:custDataLst>
          </p:nvPr>
        </p:nvSpPr>
        <p:spPr>
          <a:xfrm>
            <a:off x="398417" y="3383280"/>
            <a:ext cx="398418" cy="45721"/>
          </a:xfrm>
          <a:custGeom>
            <a:avLst/>
            <a:gdLst/>
            <a:ahLst/>
            <a:cxnLst/>
            <a:rect l="0" t="0" r="0" b="0"/>
            <a:pathLst>
              <a:path w="398418" h="45721">
                <a:moveTo>
                  <a:pt x="398417" y="45720"/>
                </a:moveTo>
                <a:lnTo>
                  <a:pt x="398417" y="45720"/>
                </a:lnTo>
                <a:lnTo>
                  <a:pt x="366128" y="36680"/>
                </a:lnTo>
                <a:lnTo>
                  <a:pt x="339018" y="29253"/>
                </a:lnTo>
                <a:lnTo>
                  <a:pt x="310181" y="25117"/>
                </a:lnTo>
                <a:lnTo>
                  <a:pt x="280098" y="21323"/>
                </a:lnTo>
                <a:lnTo>
                  <a:pt x="262932" y="19295"/>
                </a:lnTo>
                <a:lnTo>
                  <a:pt x="244957" y="17218"/>
                </a:lnTo>
                <a:lnTo>
                  <a:pt x="227168" y="15107"/>
                </a:lnTo>
                <a:lnTo>
                  <a:pt x="209502" y="12974"/>
                </a:lnTo>
                <a:lnTo>
                  <a:pt x="191920" y="10826"/>
                </a:lnTo>
                <a:lnTo>
                  <a:pt x="175118" y="9395"/>
                </a:lnTo>
                <a:lnTo>
                  <a:pt x="142903" y="7804"/>
                </a:lnTo>
                <a:lnTo>
                  <a:pt x="126474" y="6654"/>
                </a:lnTo>
                <a:lnTo>
                  <a:pt x="109716" y="5162"/>
                </a:lnTo>
                <a:lnTo>
                  <a:pt x="77792" y="2294"/>
                </a:lnTo>
                <a:lnTo>
                  <a:pt x="51507" y="1020"/>
                </a:lnTo>
                <a:lnTo>
                  <a:pt x="19777" y="302"/>
                </a:lnTo>
                <a:lnTo>
                  <a:pt x="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SMARTInkShape-Group2"/>
          <p:cNvGrpSpPr/>
          <p:nvPr/>
        </p:nvGrpSpPr>
        <p:grpSpPr>
          <a:xfrm>
            <a:off x="1482957" y="3136728"/>
            <a:ext cx="692010" cy="311867"/>
            <a:chOff x="1482957" y="3136728"/>
            <a:chExt cx="692010" cy="311867"/>
          </a:xfrm>
        </p:grpSpPr>
        <p:sp>
          <p:nvSpPr>
            <p:cNvPr id="55" name="SMARTInkShape-2"/>
            <p:cNvSpPr/>
            <p:nvPr>
              <p:custDataLst>
                <p:tags r:id="rId41"/>
              </p:custDataLst>
            </p:nvPr>
          </p:nvSpPr>
          <p:spPr>
            <a:xfrm>
              <a:off x="1632857" y="3397354"/>
              <a:ext cx="529047" cy="51241"/>
            </a:xfrm>
            <a:custGeom>
              <a:avLst/>
              <a:gdLst/>
              <a:ahLst/>
              <a:cxnLst/>
              <a:rect l="0" t="0" r="0" b="0"/>
              <a:pathLst>
                <a:path w="529047" h="51241">
                  <a:moveTo>
                    <a:pt x="529046" y="18583"/>
                  </a:moveTo>
                  <a:lnTo>
                    <a:pt x="529046" y="18583"/>
                  </a:lnTo>
                  <a:lnTo>
                    <a:pt x="501308" y="15116"/>
                  </a:lnTo>
                  <a:lnTo>
                    <a:pt x="472068" y="8168"/>
                  </a:lnTo>
                  <a:lnTo>
                    <a:pt x="449052" y="6697"/>
                  </a:lnTo>
                  <a:lnTo>
                    <a:pt x="419954" y="4108"/>
                  </a:lnTo>
                  <a:lnTo>
                    <a:pt x="388395" y="1264"/>
                  </a:lnTo>
                  <a:lnTo>
                    <a:pt x="357435" y="0"/>
                  </a:lnTo>
                  <a:lnTo>
                    <a:pt x="324807" y="1373"/>
                  </a:lnTo>
                  <a:lnTo>
                    <a:pt x="307978" y="2756"/>
                  </a:lnTo>
                  <a:lnTo>
                    <a:pt x="275733" y="4291"/>
                  </a:lnTo>
                  <a:lnTo>
                    <a:pt x="244468" y="5700"/>
                  </a:lnTo>
                  <a:lnTo>
                    <a:pt x="213639" y="8745"/>
                  </a:lnTo>
                  <a:lnTo>
                    <a:pt x="183004" y="12517"/>
                  </a:lnTo>
                  <a:lnTo>
                    <a:pt x="153181" y="16613"/>
                  </a:lnTo>
                  <a:lnTo>
                    <a:pt x="125412" y="20852"/>
                  </a:lnTo>
                  <a:lnTo>
                    <a:pt x="98556" y="27091"/>
                  </a:lnTo>
                  <a:lnTo>
                    <a:pt x="72106" y="33975"/>
                  </a:lnTo>
                  <a:lnTo>
                    <a:pt x="45835" y="39454"/>
                  </a:lnTo>
                  <a:lnTo>
                    <a:pt x="16968" y="46619"/>
                  </a:lnTo>
                  <a:lnTo>
                    <a:pt x="0" y="512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"/>
            <p:cNvSpPr/>
            <p:nvPr>
              <p:custDataLst>
                <p:tags r:id="rId42"/>
              </p:custDataLst>
            </p:nvPr>
          </p:nvSpPr>
          <p:spPr>
            <a:xfrm>
              <a:off x="2073575" y="3187892"/>
              <a:ext cx="101392" cy="149669"/>
            </a:xfrm>
            <a:custGeom>
              <a:avLst/>
              <a:gdLst/>
              <a:ahLst/>
              <a:cxnLst/>
              <a:rect l="0" t="0" r="0" b="0"/>
              <a:pathLst>
                <a:path w="101392" h="149669">
                  <a:moveTo>
                    <a:pt x="94859" y="12508"/>
                  </a:moveTo>
                  <a:lnTo>
                    <a:pt x="94859" y="12508"/>
                  </a:lnTo>
                  <a:lnTo>
                    <a:pt x="94859" y="21599"/>
                  </a:lnTo>
                  <a:lnTo>
                    <a:pt x="92924" y="25741"/>
                  </a:lnTo>
                  <a:lnTo>
                    <a:pt x="91392" y="27861"/>
                  </a:lnTo>
                  <a:lnTo>
                    <a:pt x="91625" y="36023"/>
                  </a:lnTo>
                  <a:lnTo>
                    <a:pt x="94803" y="63950"/>
                  </a:lnTo>
                  <a:lnTo>
                    <a:pt x="94133" y="38275"/>
                  </a:lnTo>
                  <a:lnTo>
                    <a:pt x="91392" y="31701"/>
                  </a:lnTo>
                  <a:lnTo>
                    <a:pt x="68259" y="5771"/>
                  </a:lnTo>
                  <a:lnTo>
                    <a:pt x="61024" y="2257"/>
                  </a:lnTo>
                  <a:lnTo>
                    <a:pt x="44552" y="0"/>
                  </a:lnTo>
                  <a:lnTo>
                    <a:pt x="24719" y="6544"/>
                  </a:lnTo>
                  <a:lnTo>
                    <a:pt x="12644" y="15663"/>
                  </a:lnTo>
                  <a:lnTo>
                    <a:pt x="1556" y="29167"/>
                  </a:lnTo>
                  <a:lnTo>
                    <a:pt x="0" y="32322"/>
                  </a:lnTo>
                  <a:lnTo>
                    <a:pt x="1277" y="50633"/>
                  </a:lnTo>
                  <a:lnTo>
                    <a:pt x="9719" y="74443"/>
                  </a:lnTo>
                  <a:lnTo>
                    <a:pt x="30064" y="102554"/>
                  </a:lnTo>
                  <a:lnTo>
                    <a:pt x="48812" y="120902"/>
                  </a:lnTo>
                  <a:lnTo>
                    <a:pt x="79119" y="137843"/>
                  </a:lnTo>
                  <a:lnTo>
                    <a:pt x="101391" y="1496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"/>
            <p:cNvSpPr/>
            <p:nvPr>
              <p:custDataLst>
                <p:tags r:id="rId43"/>
              </p:custDataLst>
            </p:nvPr>
          </p:nvSpPr>
          <p:spPr>
            <a:xfrm>
              <a:off x="1979023" y="3246120"/>
              <a:ext cx="80250" cy="13064"/>
            </a:xfrm>
            <a:custGeom>
              <a:avLst/>
              <a:gdLst/>
              <a:ahLst/>
              <a:cxnLst/>
              <a:rect l="0" t="0" r="0" b="0"/>
              <a:pathLst>
                <a:path w="80250" h="13064">
                  <a:moveTo>
                    <a:pt x="71846" y="13063"/>
                  </a:moveTo>
                  <a:lnTo>
                    <a:pt x="71846" y="13063"/>
                  </a:lnTo>
                  <a:lnTo>
                    <a:pt x="80249" y="13063"/>
                  </a:lnTo>
                  <a:lnTo>
                    <a:pt x="79625" y="13063"/>
                  </a:lnTo>
                  <a:lnTo>
                    <a:pt x="75280" y="9596"/>
                  </a:lnTo>
                  <a:lnTo>
                    <a:pt x="48629" y="7136"/>
                  </a:lnTo>
                  <a:lnTo>
                    <a:pt x="23260" y="471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5"/>
            <p:cNvSpPr/>
            <p:nvPr>
              <p:custDataLst>
                <p:tags r:id="rId44"/>
              </p:custDataLst>
            </p:nvPr>
          </p:nvSpPr>
          <p:spPr>
            <a:xfrm>
              <a:off x="1798018" y="3200400"/>
              <a:ext cx="109081" cy="111035"/>
            </a:xfrm>
            <a:custGeom>
              <a:avLst/>
              <a:gdLst/>
              <a:ahLst/>
              <a:cxnLst/>
              <a:rect l="0" t="0" r="0" b="0"/>
              <a:pathLst>
                <a:path w="109081" h="111035">
                  <a:moveTo>
                    <a:pt x="102628" y="0"/>
                  </a:moveTo>
                  <a:lnTo>
                    <a:pt x="102628" y="0"/>
                  </a:lnTo>
                  <a:lnTo>
                    <a:pt x="102628" y="31919"/>
                  </a:lnTo>
                  <a:lnTo>
                    <a:pt x="102628" y="46461"/>
                  </a:lnTo>
                  <a:lnTo>
                    <a:pt x="103354" y="48391"/>
                  </a:lnTo>
                  <a:lnTo>
                    <a:pt x="104563" y="49678"/>
                  </a:lnTo>
                  <a:lnTo>
                    <a:pt x="106095" y="50536"/>
                  </a:lnTo>
                  <a:lnTo>
                    <a:pt x="107116" y="50382"/>
                  </a:lnTo>
                  <a:lnTo>
                    <a:pt x="107797" y="49554"/>
                  </a:lnTo>
                  <a:lnTo>
                    <a:pt x="108890" y="46477"/>
                  </a:lnTo>
                  <a:lnTo>
                    <a:pt x="109080" y="42477"/>
                  </a:lnTo>
                  <a:lnTo>
                    <a:pt x="103529" y="19139"/>
                  </a:lnTo>
                  <a:lnTo>
                    <a:pt x="100326" y="16388"/>
                  </a:lnTo>
                  <a:lnTo>
                    <a:pt x="80133" y="8693"/>
                  </a:lnTo>
                  <a:lnTo>
                    <a:pt x="76745" y="7972"/>
                  </a:lnTo>
                  <a:lnTo>
                    <a:pt x="58109" y="10426"/>
                  </a:lnTo>
                  <a:lnTo>
                    <a:pt x="34202" y="19216"/>
                  </a:lnTo>
                  <a:lnTo>
                    <a:pt x="4452" y="45857"/>
                  </a:lnTo>
                  <a:lnTo>
                    <a:pt x="937" y="53280"/>
                  </a:lnTo>
                  <a:lnTo>
                    <a:pt x="0" y="57291"/>
                  </a:lnTo>
                  <a:lnTo>
                    <a:pt x="2829" y="67554"/>
                  </a:lnTo>
                  <a:lnTo>
                    <a:pt x="15301" y="87837"/>
                  </a:lnTo>
                  <a:lnTo>
                    <a:pt x="29863" y="103428"/>
                  </a:lnTo>
                  <a:lnTo>
                    <a:pt x="39808" y="107654"/>
                  </a:lnTo>
                  <a:lnTo>
                    <a:pt x="83033" y="1110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6"/>
            <p:cNvSpPr/>
            <p:nvPr>
              <p:custDataLst>
                <p:tags r:id="rId45"/>
              </p:custDataLst>
            </p:nvPr>
          </p:nvSpPr>
          <p:spPr>
            <a:xfrm>
              <a:off x="1691640" y="3259183"/>
              <a:ext cx="71847" cy="6532"/>
            </a:xfrm>
            <a:custGeom>
              <a:avLst/>
              <a:gdLst/>
              <a:ahLst/>
              <a:cxnLst/>
              <a:rect l="0" t="0" r="0" b="0"/>
              <a:pathLst>
                <a:path w="71847" h="6532">
                  <a:moveTo>
                    <a:pt x="71846" y="6531"/>
                  </a:moveTo>
                  <a:lnTo>
                    <a:pt x="71846" y="6531"/>
                  </a:lnTo>
                  <a:lnTo>
                    <a:pt x="46729" y="3064"/>
                  </a:lnTo>
                  <a:lnTo>
                    <a:pt x="16756" y="60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7"/>
            <p:cNvSpPr/>
            <p:nvPr>
              <p:custDataLst>
                <p:tags r:id="rId46"/>
              </p:custDataLst>
            </p:nvPr>
          </p:nvSpPr>
          <p:spPr>
            <a:xfrm>
              <a:off x="1482957" y="3136728"/>
              <a:ext cx="169495" cy="207364"/>
            </a:xfrm>
            <a:custGeom>
              <a:avLst/>
              <a:gdLst/>
              <a:ahLst/>
              <a:cxnLst/>
              <a:rect l="0" t="0" r="0" b="0"/>
              <a:pathLst>
                <a:path w="169495" h="207364">
                  <a:moveTo>
                    <a:pt x="136837" y="31015"/>
                  </a:moveTo>
                  <a:lnTo>
                    <a:pt x="136837" y="31015"/>
                  </a:lnTo>
                  <a:lnTo>
                    <a:pt x="136837" y="50293"/>
                  </a:lnTo>
                  <a:lnTo>
                    <a:pt x="132349" y="40844"/>
                  </a:lnTo>
                  <a:lnTo>
                    <a:pt x="131214" y="35867"/>
                  </a:lnTo>
                  <a:lnTo>
                    <a:pt x="120056" y="21544"/>
                  </a:lnTo>
                  <a:lnTo>
                    <a:pt x="103876" y="6674"/>
                  </a:lnTo>
                  <a:lnTo>
                    <a:pt x="95336" y="2054"/>
                  </a:lnTo>
                  <a:lnTo>
                    <a:pt x="86703" y="0"/>
                  </a:lnTo>
                  <a:lnTo>
                    <a:pt x="70215" y="2312"/>
                  </a:lnTo>
                  <a:lnTo>
                    <a:pt x="41376" y="19297"/>
                  </a:lnTo>
                  <a:lnTo>
                    <a:pt x="12067" y="48726"/>
                  </a:lnTo>
                  <a:lnTo>
                    <a:pt x="5184" y="62835"/>
                  </a:lnTo>
                  <a:lnTo>
                    <a:pt x="1309" y="86889"/>
                  </a:lnTo>
                  <a:lnTo>
                    <a:pt x="0" y="117123"/>
                  </a:lnTo>
                  <a:lnTo>
                    <a:pt x="3240" y="132406"/>
                  </a:lnTo>
                  <a:lnTo>
                    <a:pt x="16051" y="159550"/>
                  </a:lnTo>
                  <a:lnTo>
                    <a:pt x="24130" y="170631"/>
                  </a:lnTo>
                  <a:lnTo>
                    <a:pt x="34494" y="178459"/>
                  </a:lnTo>
                  <a:lnTo>
                    <a:pt x="65276" y="196246"/>
                  </a:lnTo>
                  <a:lnTo>
                    <a:pt x="84670" y="203746"/>
                  </a:lnTo>
                  <a:lnTo>
                    <a:pt x="116534" y="206649"/>
                  </a:lnTo>
                  <a:lnTo>
                    <a:pt x="143884" y="207152"/>
                  </a:lnTo>
                  <a:lnTo>
                    <a:pt x="169494" y="2073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3"/>
          <p:cNvGrpSpPr/>
          <p:nvPr/>
        </p:nvGrpSpPr>
        <p:grpSpPr>
          <a:xfrm>
            <a:off x="187269" y="3010989"/>
            <a:ext cx="759789" cy="320040"/>
            <a:chOff x="187269" y="3010989"/>
            <a:chExt cx="759789" cy="320040"/>
          </a:xfrm>
        </p:grpSpPr>
        <p:sp>
          <p:nvSpPr>
            <p:cNvPr id="62" name="SMARTInkShape-8"/>
            <p:cNvSpPr/>
            <p:nvPr>
              <p:custDataLst>
                <p:tags r:id="rId36"/>
              </p:custDataLst>
            </p:nvPr>
          </p:nvSpPr>
          <p:spPr>
            <a:xfrm>
              <a:off x="326572" y="3187337"/>
              <a:ext cx="71846" cy="13064"/>
            </a:xfrm>
            <a:custGeom>
              <a:avLst/>
              <a:gdLst/>
              <a:ahLst/>
              <a:cxnLst/>
              <a:rect l="0" t="0" r="0" b="0"/>
              <a:pathLst>
                <a:path w="71846" h="13064">
                  <a:moveTo>
                    <a:pt x="71845" y="0"/>
                  </a:moveTo>
                  <a:lnTo>
                    <a:pt x="71845" y="0"/>
                  </a:lnTo>
                  <a:lnTo>
                    <a:pt x="68378" y="0"/>
                  </a:lnTo>
                  <a:lnTo>
                    <a:pt x="40309" y="6652"/>
                  </a:lnTo>
                  <a:lnTo>
                    <a:pt x="0" y="130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9"/>
            <p:cNvSpPr/>
            <p:nvPr>
              <p:custDataLst>
                <p:tags r:id="rId37"/>
              </p:custDataLst>
            </p:nvPr>
          </p:nvSpPr>
          <p:spPr>
            <a:xfrm>
              <a:off x="799158" y="3138802"/>
              <a:ext cx="147900" cy="185696"/>
            </a:xfrm>
            <a:custGeom>
              <a:avLst/>
              <a:gdLst/>
              <a:ahLst/>
              <a:cxnLst/>
              <a:rect l="0" t="0" r="0" b="0"/>
              <a:pathLst>
                <a:path w="147900" h="185696">
                  <a:moveTo>
                    <a:pt x="102179" y="15878"/>
                  </a:moveTo>
                  <a:lnTo>
                    <a:pt x="102179" y="15878"/>
                  </a:lnTo>
                  <a:lnTo>
                    <a:pt x="98712" y="15878"/>
                  </a:lnTo>
                  <a:lnTo>
                    <a:pt x="97691" y="16604"/>
                  </a:lnTo>
                  <a:lnTo>
                    <a:pt x="97010" y="17813"/>
                  </a:lnTo>
                  <a:lnTo>
                    <a:pt x="96556" y="19345"/>
                  </a:lnTo>
                  <a:lnTo>
                    <a:pt x="91339" y="27744"/>
                  </a:lnTo>
                  <a:lnTo>
                    <a:pt x="89409" y="46774"/>
                  </a:lnTo>
                  <a:lnTo>
                    <a:pt x="90037" y="49538"/>
                  </a:lnTo>
                  <a:lnTo>
                    <a:pt x="91182" y="51381"/>
                  </a:lnTo>
                  <a:lnTo>
                    <a:pt x="94766" y="54338"/>
                  </a:lnTo>
                  <a:lnTo>
                    <a:pt x="97191" y="52807"/>
                  </a:lnTo>
                  <a:lnTo>
                    <a:pt x="98854" y="51383"/>
                  </a:lnTo>
                  <a:lnTo>
                    <a:pt x="100701" y="47866"/>
                  </a:lnTo>
                  <a:lnTo>
                    <a:pt x="102050" y="30244"/>
                  </a:lnTo>
                  <a:lnTo>
                    <a:pt x="102093" y="27632"/>
                  </a:lnTo>
                  <a:lnTo>
                    <a:pt x="95219" y="13555"/>
                  </a:lnTo>
                  <a:lnTo>
                    <a:pt x="91733" y="9975"/>
                  </a:lnTo>
                  <a:lnTo>
                    <a:pt x="74938" y="291"/>
                  </a:lnTo>
                  <a:lnTo>
                    <a:pt x="64188" y="0"/>
                  </a:lnTo>
                  <a:lnTo>
                    <a:pt x="40569" y="5726"/>
                  </a:lnTo>
                  <a:lnTo>
                    <a:pt x="26432" y="15208"/>
                  </a:lnTo>
                  <a:lnTo>
                    <a:pt x="5517" y="39959"/>
                  </a:lnTo>
                  <a:lnTo>
                    <a:pt x="1161" y="48594"/>
                  </a:lnTo>
                  <a:lnTo>
                    <a:pt x="0" y="52928"/>
                  </a:lnTo>
                  <a:lnTo>
                    <a:pt x="3350" y="80017"/>
                  </a:lnTo>
                  <a:lnTo>
                    <a:pt x="6971" y="93733"/>
                  </a:lnTo>
                  <a:lnTo>
                    <a:pt x="14870" y="105151"/>
                  </a:lnTo>
                  <a:lnTo>
                    <a:pt x="43940" y="133292"/>
                  </a:lnTo>
                  <a:lnTo>
                    <a:pt x="71565" y="152578"/>
                  </a:lnTo>
                  <a:lnTo>
                    <a:pt x="101293" y="170364"/>
                  </a:lnTo>
                  <a:lnTo>
                    <a:pt x="127404" y="181914"/>
                  </a:lnTo>
                  <a:lnTo>
                    <a:pt x="147899" y="1856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0"/>
            <p:cNvSpPr/>
            <p:nvPr>
              <p:custDataLst>
                <p:tags r:id="rId38"/>
              </p:custDataLst>
            </p:nvPr>
          </p:nvSpPr>
          <p:spPr>
            <a:xfrm>
              <a:off x="620486" y="3239589"/>
              <a:ext cx="189412" cy="6532"/>
            </a:xfrm>
            <a:custGeom>
              <a:avLst/>
              <a:gdLst/>
              <a:ahLst/>
              <a:cxnLst/>
              <a:rect l="0" t="0" r="0" b="0"/>
              <a:pathLst>
                <a:path w="189412" h="6532">
                  <a:moveTo>
                    <a:pt x="189411" y="6531"/>
                  </a:moveTo>
                  <a:lnTo>
                    <a:pt x="189411" y="6531"/>
                  </a:lnTo>
                  <a:lnTo>
                    <a:pt x="163656" y="6531"/>
                  </a:lnTo>
                  <a:lnTo>
                    <a:pt x="132744" y="5805"/>
                  </a:lnTo>
                  <a:lnTo>
                    <a:pt x="101050" y="1361"/>
                  </a:lnTo>
                  <a:lnTo>
                    <a:pt x="72758" y="403"/>
                  </a:lnTo>
                  <a:lnTo>
                    <a:pt x="40659" y="79"/>
                  </a:lnTo>
                  <a:lnTo>
                    <a:pt x="11042" y="1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1"/>
            <p:cNvSpPr/>
            <p:nvPr>
              <p:custDataLst>
                <p:tags r:id="rId39"/>
              </p:custDataLst>
            </p:nvPr>
          </p:nvSpPr>
          <p:spPr>
            <a:xfrm>
              <a:off x="435520" y="3119501"/>
              <a:ext cx="152310" cy="211528"/>
            </a:xfrm>
            <a:custGeom>
              <a:avLst/>
              <a:gdLst/>
              <a:ahLst/>
              <a:cxnLst/>
              <a:rect l="0" t="0" r="0" b="0"/>
              <a:pathLst>
                <a:path w="152310" h="211528">
                  <a:moveTo>
                    <a:pt x="152309" y="22116"/>
                  </a:moveTo>
                  <a:lnTo>
                    <a:pt x="152309" y="22116"/>
                  </a:lnTo>
                  <a:lnTo>
                    <a:pt x="147094" y="28056"/>
                  </a:lnTo>
                  <a:lnTo>
                    <a:pt x="133087" y="54052"/>
                  </a:lnTo>
                  <a:lnTo>
                    <a:pt x="132825" y="51092"/>
                  </a:lnTo>
                  <a:lnTo>
                    <a:pt x="132010" y="34613"/>
                  </a:lnTo>
                  <a:lnTo>
                    <a:pt x="129257" y="28154"/>
                  </a:lnTo>
                  <a:lnTo>
                    <a:pt x="120159" y="16970"/>
                  </a:lnTo>
                  <a:lnTo>
                    <a:pt x="104804" y="7932"/>
                  </a:lnTo>
                  <a:lnTo>
                    <a:pt x="82998" y="657"/>
                  </a:lnTo>
                  <a:lnTo>
                    <a:pt x="70462" y="0"/>
                  </a:lnTo>
                  <a:lnTo>
                    <a:pt x="50588" y="5491"/>
                  </a:lnTo>
                  <a:lnTo>
                    <a:pt x="32685" y="14290"/>
                  </a:lnTo>
                  <a:lnTo>
                    <a:pt x="23910" y="21299"/>
                  </a:lnTo>
                  <a:lnTo>
                    <a:pt x="4028" y="52229"/>
                  </a:lnTo>
                  <a:lnTo>
                    <a:pt x="1203" y="57431"/>
                  </a:lnTo>
                  <a:lnTo>
                    <a:pt x="0" y="69018"/>
                  </a:lnTo>
                  <a:lnTo>
                    <a:pt x="2537" y="96160"/>
                  </a:lnTo>
                  <a:lnTo>
                    <a:pt x="11072" y="122457"/>
                  </a:lnTo>
                  <a:lnTo>
                    <a:pt x="26519" y="151923"/>
                  </a:lnTo>
                  <a:lnTo>
                    <a:pt x="42708" y="168628"/>
                  </a:lnTo>
                  <a:lnTo>
                    <a:pt x="72172" y="182787"/>
                  </a:lnTo>
                  <a:lnTo>
                    <a:pt x="132714" y="2115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2"/>
            <p:cNvSpPr/>
            <p:nvPr>
              <p:custDataLst>
                <p:tags r:id="rId40"/>
              </p:custDataLst>
            </p:nvPr>
          </p:nvSpPr>
          <p:spPr>
            <a:xfrm>
              <a:off x="187269" y="3010989"/>
              <a:ext cx="191555" cy="293915"/>
            </a:xfrm>
            <a:custGeom>
              <a:avLst/>
              <a:gdLst/>
              <a:ahLst/>
              <a:cxnLst/>
              <a:rect l="0" t="0" r="0" b="0"/>
              <a:pathLst>
                <a:path w="191555" h="293915">
                  <a:moveTo>
                    <a:pt x="93583" y="0"/>
                  </a:moveTo>
                  <a:lnTo>
                    <a:pt x="93583" y="0"/>
                  </a:lnTo>
                  <a:lnTo>
                    <a:pt x="99206" y="5623"/>
                  </a:lnTo>
                  <a:lnTo>
                    <a:pt x="112592" y="33724"/>
                  </a:lnTo>
                  <a:lnTo>
                    <a:pt x="128006" y="62756"/>
                  </a:lnTo>
                  <a:lnTo>
                    <a:pt x="141139" y="92106"/>
                  </a:lnTo>
                  <a:lnTo>
                    <a:pt x="146358" y="111757"/>
                  </a:lnTo>
                  <a:lnTo>
                    <a:pt x="152356" y="118129"/>
                  </a:lnTo>
                  <a:lnTo>
                    <a:pt x="154537" y="119392"/>
                  </a:lnTo>
                  <a:lnTo>
                    <a:pt x="155990" y="119509"/>
                  </a:lnTo>
                  <a:lnTo>
                    <a:pt x="156959" y="118861"/>
                  </a:lnTo>
                  <a:lnTo>
                    <a:pt x="157605" y="117703"/>
                  </a:lnTo>
                  <a:lnTo>
                    <a:pt x="164470" y="87531"/>
                  </a:lnTo>
                  <a:lnTo>
                    <a:pt x="161677" y="74154"/>
                  </a:lnTo>
                  <a:lnTo>
                    <a:pt x="156262" y="67308"/>
                  </a:lnTo>
                  <a:lnTo>
                    <a:pt x="137492" y="53532"/>
                  </a:lnTo>
                  <a:lnTo>
                    <a:pt x="123500" y="51127"/>
                  </a:lnTo>
                  <a:lnTo>
                    <a:pt x="103173" y="53853"/>
                  </a:lnTo>
                  <a:lnTo>
                    <a:pt x="76366" y="64743"/>
                  </a:lnTo>
                  <a:lnTo>
                    <a:pt x="44099" y="89404"/>
                  </a:lnTo>
                  <a:lnTo>
                    <a:pt x="20902" y="121024"/>
                  </a:lnTo>
                  <a:lnTo>
                    <a:pt x="8851" y="150678"/>
                  </a:lnTo>
                  <a:lnTo>
                    <a:pt x="0" y="176438"/>
                  </a:lnTo>
                  <a:lnTo>
                    <a:pt x="1432" y="193322"/>
                  </a:lnTo>
                  <a:lnTo>
                    <a:pt x="6907" y="210743"/>
                  </a:lnTo>
                  <a:lnTo>
                    <a:pt x="14178" y="223324"/>
                  </a:lnTo>
                  <a:lnTo>
                    <a:pt x="29899" y="238567"/>
                  </a:lnTo>
                  <a:lnTo>
                    <a:pt x="55280" y="252276"/>
                  </a:lnTo>
                  <a:lnTo>
                    <a:pt x="82314" y="265530"/>
                  </a:lnTo>
                  <a:lnTo>
                    <a:pt x="103814" y="272349"/>
                  </a:lnTo>
                  <a:lnTo>
                    <a:pt x="126433" y="278523"/>
                  </a:lnTo>
                  <a:lnTo>
                    <a:pt x="155487" y="288708"/>
                  </a:lnTo>
                  <a:lnTo>
                    <a:pt x="191554" y="2939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4"/>
          <p:cNvGrpSpPr/>
          <p:nvPr/>
        </p:nvGrpSpPr>
        <p:grpSpPr>
          <a:xfrm>
            <a:off x="1453063" y="2261337"/>
            <a:ext cx="865595" cy="455738"/>
            <a:chOff x="1453063" y="2261337"/>
            <a:chExt cx="865595" cy="455738"/>
          </a:xfrm>
        </p:grpSpPr>
        <p:sp>
          <p:nvSpPr>
            <p:cNvPr id="68" name="SMARTInkShape-13"/>
            <p:cNvSpPr/>
            <p:nvPr>
              <p:custDataLst>
                <p:tags r:id="rId25"/>
              </p:custDataLst>
            </p:nvPr>
          </p:nvSpPr>
          <p:spPr>
            <a:xfrm>
              <a:off x="2299063" y="2429691"/>
              <a:ext cx="1" cy="52253"/>
            </a:xfrm>
            <a:custGeom>
              <a:avLst/>
              <a:gdLst/>
              <a:ahLst/>
              <a:cxnLst/>
              <a:rect l="0" t="0" r="0" b="0"/>
              <a:pathLst>
                <a:path w="1" h="52253">
                  <a:moveTo>
                    <a:pt x="0" y="0"/>
                  </a:moveTo>
                  <a:lnTo>
                    <a:pt x="0" y="0"/>
                  </a:lnTo>
                  <a:lnTo>
                    <a:pt x="0" y="32253"/>
                  </a:lnTo>
                  <a:lnTo>
                    <a:pt x="0" y="522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4"/>
            <p:cNvSpPr/>
            <p:nvPr>
              <p:custDataLst>
                <p:tags r:id="rId26"/>
              </p:custDataLst>
            </p:nvPr>
          </p:nvSpPr>
          <p:spPr>
            <a:xfrm>
              <a:off x="1453063" y="2496936"/>
              <a:ext cx="134068" cy="187482"/>
            </a:xfrm>
            <a:custGeom>
              <a:avLst/>
              <a:gdLst/>
              <a:ahLst/>
              <a:cxnLst/>
              <a:rect l="0" t="0" r="0" b="0"/>
              <a:pathLst>
                <a:path w="134068" h="187482">
                  <a:moveTo>
                    <a:pt x="127543" y="56853"/>
                  </a:moveTo>
                  <a:lnTo>
                    <a:pt x="127543" y="56853"/>
                  </a:lnTo>
                  <a:lnTo>
                    <a:pt x="127543" y="62476"/>
                  </a:lnTo>
                  <a:lnTo>
                    <a:pt x="128269" y="62779"/>
                  </a:lnTo>
                  <a:lnTo>
                    <a:pt x="133166" y="63304"/>
                  </a:lnTo>
                  <a:lnTo>
                    <a:pt x="133469" y="62605"/>
                  </a:lnTo>
                  <a:lnTo>
                    <a:pt x="134067" y="32488"/>
                  </a:lnTo>
                  <a:lnTo>
                    <a:pt x="127137" y="16251"/>
                  </a:lnTo>
                  <a:lnTo>
                    <a:pt x="117928" y="7843"/>
                  </a:lnTo>
                  <a:lnTo>
                    <a:pt x="107304" y="2413"/>
                  </a:lnTo>
                  <a:lnTo>
                    <a:pt x="97744" y="0"/>
                  </a:lnTo>
                  <a:lnTo>
                    <a:pt x="77267" y="2109"/>
                  </a:lnTo>
                  <a:lnTo>
                    <a:pt x="56282" y="10797"/>
                  </a:lnTo>
                  <a:lnTo>
                    <a:pt x="39744" y="22564"/>
                  </a:lnTo>
                  <a:lnTo>
                    <a:pt x="14537" y="53256"/>
                  </a:lnTo>
                  <a:lnTo>
                    <a:pt x="8859" y="64688"/>
                  </a:lnTo>
                  <a:lnTo>
                    <a:pt x="5050" y="90299"/>
                  </a:lnTo>
                  <a:lnTo>
                    <a:pt x="0" y="120307"/>
                  </a:lnTo>
                  <a:lnTo>
                    <a:pt x="6316" y="152518"/>
                  </a:lnTo>
                  <a:lnTo>
                    <a:pt x="12359" y="166801"/>
                  </a:lnTo>
                  <a:lnTo>
                    <a:pt x="20470" y="172968"/>
                  </a:lnTo>
                  <a:lnTo>
                    <a:pt x="51213" y="183950"/>
                  </a:lnTo>
                  <a:lnTo>
                    <a:pt x="76422" y="186784"/>
                  </a:lnTo>
                  <a:lnTo>
                    <a:pt x="107949" y="1874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5"/>
            <p:cNvSpPr/>
            <p:nvPr>
              <p:custDataLst>
                <p:tags r:id="rId27"/>
              </p:custDataLst>
            </p:nvPr>
          </p:nvSpPr>
          <p:spPr>
            <a:xfrm>
              <a:off x="1750478" y="2547257"/>
              <a:ext cx="130574" cy="109694"/>
            </a:xfrm>
            <a:custGeom>
              <a:avLst/>
              <a:gdLst/>
              <a:ahLst/>
              <a:cxnLst/>
              <a:rect l="0" t="0" r="0" b="0"/>
              <a:pathLst>
                <a:path w="130574" h="109694">
                  <a:moveTo>
                    <a:pt x="78322" y="0"/>
                  </a:moveTo>
                  <a:lnTo>
                    <a:pt x="78322" y="0"/>
                  </a:lnTo>
                  <a:lnTo>
                    <a:pt x="47645" y="1935"/>
                  </a:lnTo>
                  <a:lnTo>
                    <a:pt x="23428" y="11866"/>
                  </a:lnTo>
                  <a:lnTo>
                    <a:pt x="11834" y="18821"/>
                  </a:lnTo>
                  <a:lnTo>
                    <a:pt x="3294" y="30620"/>
                  </a:lnTo>
                  <a:lnTo>
                    <a:pt x="0" y="37831"/>
                  </a:lnTo>
                  <a:lnTo>
                    <a:pt x="211" y="53583"/>
                  </a:lnTo>
                  <a:lnTo>
                    <a:pt x="5143" y="68809"/>
                  </a:lnTo>
                  <a:lnTo>
                    <a:pt x="12173" y="80414"/>
                  </a:lnTo>
                  <a:lnTo>
                    <a:pt x="22071" y="88475"/>
                  </a:lnTo>
                  <a:lnTo>
                    <a:pt x="49632" y="99563"/>
                  </a:lnTo>
                  <a:lnTo>
                    <a:pt x="82069" y="109693"/>
                  </a:lnTo>
                  <a:lnTo>
                    <a:pt x="130573" y="1045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6"/>
            <p:cNvSpPr/>
            <p:nvPr>
              <p:custDataLst>
                <p:tags r:id="rId28"/>
              </p:custDataLst>
            </p:nvPr>
          </p:nvSpPr>
          <p:spPr>
            <a:xfrm>
              <a:off x="1977261" y="2527663"/>
              <a:ext cx="178112" cy="189412"/>
            </a:xfrm>
            <a:custGeom>
              <a:avLst/>
              <a:gdLst/>
              <a:ahLst/>
              <a:cxnLst/>
              <a:rect l="0" t="0" r="0" b="0"/>
              <a:pathLst>
                <a:path w="178112" h="189412">
                  <a:moveTo>
                    <a:pt x="80139" y="0"/>
                  </a:moveTo>
                  <a:lnTo>
                    <a:pt x="80139" y="0"/>
                  </a:lnTo>
                  <a:lnTo>
                    <a:pt x="48867" y="1451"/>
                  </a:lnTo>
                  <a:lnTo>
                    <a:pt x="24750" y="10429"/>
                  </a:lnTo>
                  <a:lnTo>
                    <a:pt x="8493" y="22281"/>
                  </a:lnTo>
                  <a:lnTo>
                    <a:pt x="1609" y="30706"/>
                  </a:lnTo>
                  <a:lnTo>
                    <a:pt x="0" y="45095"/>
                  </a:lnTo>
                  <a:lnTo>
                    <a:pt x="588" y="54012"/>
                  </a:lnTo>
                  <a:lnTo>
                    <a:pt x="7046" y="67790"/>
                  </a:lnTo>
                  <a:lnTo>
                    <a:pt x="30626" y="98297"/>
                  </a:lnTo>
                  <a:lnTo>
                    <a:pt x="49019" y="116936"/>
                  </a:lnTo>
                  <a:lnTo>
                    <a:pt x="78938" y="138541"/>
                  </a:lnTo>
                  <a:lnTo>
                    <a:pt x="93394" y="149385"/>
                  </a:lnTo>
                  <a:lnTo>
                    <a:pt x="124392" y="164195"/>
                  </a:lnTo>
                  <a:lnTo>
                    <a:pt x="153109" y="179962"/>
                  </a:lnTo>
                  <a:lnTo>
                    <a:pt x="178111" y="1894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7"/>
            <p:cNvSpPr/>
            <p:nvPr>
              <p:custDataLst>
                <p:tags r:id="rId29"/>
              </p:custDataLst>
            </p:nvPr>
          </p:nvSpPr>
          <p:spPr>
            <a:xfrm>
              <a:off x="1632857" y="2599508"/>
              <a:ext cx="97973" cy="26127"/>
            </a:xfrm>
            <a:custGeom>
              <a:avLst/>
              <a:gdLst/>
              <a:ahLst/>
              <a:cxnLst/>
              <a:rect l="0" t="0" r="0" b="0"/>
              <a:pathLst>
                <a:path w="97973" h="26127">
                  <a:moveTo>
                    <a:pt x="97972" y="26126"/>
                  </a:moveTo>
                  <a:lnTo>
                    <a:pt x="97972" y="26126"/>
                  </a:lnTo>
                  <a:lnTo>
                    <a:pt x="88881" y="17035"/>
                  </a:lnTo>
                  <a:lnTo>
                    <a:pt x="60883" y="6481"/>
                  </a:lnTo>
                  <a:lnTo>
                    <a:pt x="50282" y="288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8"/>
            <p:cNvSpPr/>
            <p:nvPr>
              <p:custDataLst>
                <p:tags r:id="rId30"/>
              </p:custDataLst>
            </p:nvPr>
          </p:nvSpPr>
          <p:spPr>
            <a:xfrm>
              <a:off x="1887583" y="2606040"/>
              <a:ext cx="26127" cy="6532"/>
            </a:xfrm>
            <a:custGeom>
              <a:avLst/>
              <a:gdLst/>
              <a:ahLst/>
              <a:cxnLst/>
              <a:rect l="0" t="0" r="0" b="0"/>
              <a:pathLst>
                <a:path w="26127" h="6532">
                  <a:moveTo>
                    <a:pt x="0" y="0"/>
                  </a:moveTo>
                  <a:lnTo>
                    <a:pt x="0" y="0"/>
                  </a:lnTo>
                  <a:lnTo>
                    <a:pt x="3467" y="3467"/>
                  </a:lnTo>
                  <a:lnTo>
                    <a:pt x="7105" y="5170"/>
                  </a:lnTo>
                  <a:lnTo>
                    <a:pt x="26126" y="65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9"/>
            <p:cNvSpPr/>
            <p:nvPr>
              <p:custDataLst>
                <p:tags r:id="rId31"/>
              </p:custDataLst>
            </p:nvPr>
          </p:nvSpPr>
          <p:spPr>
            <a:xfrm>
              <a:off x="1992086" y="2462349"/>
              <a:ext cx="26127" cy="52252"/>
            </a:xfrm>
            <a:custGeom>
              <a:avLst/>
              <a:gdLst/>
              <a:ahLst/>
              <a:cxnLst/>
              <a:rect l="0" t="0" r="0" b="0"/>
              <a:pathLst>
                <a:path w="26127" h="52252">
                  <a:moveTo>
                    <a:pt x="0" y="52251"/>
                  </a:moveTo>
                  <a:lnTo>
                    <a:pt x="0" y="52251"/>
                  </a:lnTo>
                  <a:lnTo>
                    <a:pt x="19360" y="22892"/>
                  </a:lnTo>
                  <a:lnTo>
                    <a:pt x="2612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0"/>
            <p:cNvSpPr/>
            <p:nvPr>
              <p:custDataLst>
                <p:tags r:id="rId32"/>
              </p:custDataLst>
            </p:nvPr>
          </p:nvSpPr>
          <p:spPr>
            <a:xfrm>
              <a:off x="1933303" y="2312126"/>
              <a:ext cx="13064" cy="91441"/>
            </a:xfrm>
            <a:custGeom>
              <a:avLst/>
              <a:gdLst/>
              <a:ahLst/>
              <a:cxnLst/>
              <a:rect l="0" t="0" r="0" b="0"/>
              <a:pathLst>
                <a:path w="13064" h="91441">
                  <a:moveTo>
                    <a:pt x="13063" y="0"/>
                  </a:moveTo>
                  <a:lnTo>
                    <a:pt x="13063" y="0"/>
                  </a:lnTo>
                  <a:lnTo>
                    <a:pt x="13063" y="3467"/>
                  </a:lnTo>
                  <a:lnTo>
                    <a:pt x="7439" y="27911"/>
                  </a:lnTo>
                  <a:lnTo>
                    <a:pt x="6611" y="56380"/>
                  </a:lnTo>
                  <a:lnTo>
                    <a:pt x="10310" y="77741"/>
                  </a:lnTo>
                  <a:lnTo>
                    <a:pt x="8695" y="84868"/>
                  </a:lnTo>
                  <a:lnTo>
                    <a:pt x="7248" y="87058"/>
                  </a:lnTo>
                  <a:lnTo>
                    <a:pt x="0" y="914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1"/>
            <p:cNvSpPr/>
            <p:nvPr>
              <p:custDataLst>
                <p:tags r:id="rId33"/>
              </p:custDataLst>
            </p:nvPr>
          </p:nvSpPr>
          <p:spPr>
            <a:xfrm>
              <a:off x="1933303" y="2261337"/>
              <a:ext cx="114527" cy="82402"/>
            </a:xfrm>
            <a:custGeom>
              <a:avLst/>
              <a:gdLst/>
              <a:ahLst/>
              <a:cxnLst/>
              <a:rect l="0" t="0" r="0" b="0"/>
              <a:pathLst>
                <a:path w="114527" h="82402">
                  <a:moveTo>
                    <a:pt x="19594" y="44257"/>
                  </a:moveTo>
                  <a:lnTo>
                    <a:pt x="19594" y="44257"/>
                  </a:lnTo>
                  <a:lnTo>
                    <a:pt x="20320" y="33103"/>
                  </a:lnTo>
                  <a:lnTo>
                    <a:pt x="26246" y="8560"/>
                  </a:lnTo>
                  <a:lnTo>
                    <a:pt x="29324" y="3476"/>
                  </a:lnTo>
                  <a:lnTo>
                    <a:pt x="31886" y="1830"/>
                  </a:lnTo>
                  <a:lnTo>
                    <a:pt x="38604" y="0"/>
                  </a:lnTo>
                  <a:lnTo>
                    <a:pt x="48363" y="3058"/>
                  </a:lnTo>
                  <a:lnTo>
                    <a:pt x="81008" y="23133"/>
                  </a:lnTo>
                  <a:lnTo>
                    <a:pt x="109757" y="50445"/>
                  </a:lnTo>
                  <a:lnTo>
                    <a:pt x="114095" y="57409"/>
                  </a:lnTo>
                  <a:lnTo>
                    <a:pt x="114526" y="61008"/>
                  </a:lnTo>
                  <a:lnTo>
                    <a:pt x="113070" y="68877"/>
                  </a:lnTo>
                  <a:lnTo>
                    <a:pt x="108170" y="78000"/>
                  </a:lnTo>
                  <a:lnTo>
                    <a:pt x="104771" y="79815"/>
                  </a:lnTo>
                  <a:lnTo>
                    <a:pt x="87407" y="82370"/>
                  </a:lnTo>
                  <a:lnTo>
                    <a:pt x="59281" y="82401"/>
                  </a:lnTo>
                  <a:lnTo>
                    <a:pt x="28109" y="74313"/>
                  </a:lnTo>
                  <a:lnTo>
                    <a:pt x="0" y="638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2"/>
            <p:cNvSpPr/>
            <p:nvPr>
              <p:custDataLst>
                <p:tags r:id="rId34"/>
              </p:custDataLst>
            </p:nvPr>
          </p:nvSpPr>
          <p:spPr>
            <a:xfrm>
              <a:off x="2077453" y="2299063"/>
              <a:ext cx="103364" cy="120486"/>
            </a:xfrm>
            <a:custGeom>
              <a:avLst/>
              <a:gdLst/>
              <a:ahLst/>
              <a:cxnLst/>
              <a:rect l="0" t="0" r="0" b="0"/>
              <a:pathLst>
                <a:path w="103364" h="120486">
                  <a:moveTo>
                    <a:pt x="32198" y="65314"/>
                  </a:moveTo>
                  <a:lnTo>
                    <a:pt x="32198" y="65314"/>
                  </a:lnTo>
                  <a:lnTo>
                    <a:pt x="14050" y="77200"/>
                  </a:lnTo>
                  <a:lnTo>
                    <a:pt x="18355" y="72650"/>
                  </a:lnTo>
                  <a:lnTo>
                    <a:pt x="27959" y="66790"/>
                  </a:lnTo>
                  <a:lnTo>
                    <a:pt x="30314" y="62825"/>
                  </a:lnTo>
                  <a:lnTo>
                    <a:pt x="31640" y="56513"/>
                  </a:lnTo>
                  <a:lnTo>
                    <a:pt x="31100" y="55093"/>
                  </a:lnTo>
                  <a:lnTo>
                    <a:pt x="30015" y="54145"/>
                  </a:lnTo>
                  <a:lnTo>
                    <a:pt x="26874" y="53093"/>
                  </a:lnTo>
                  <a:lnTo>
                    <a:pt x="23059" y="52625"/>
                  </a:lnTo>
                  <a:lnTo>
                    <a:pt x="17009" y="56288"/>
                  </a:lnTo>
                  <a:lnTo>
                    <a:pt x="10208" y="61303"/>
                  </a:lnTo>
                  <a:lnTo>
                    <a:pt x="3024" y="64851"/>
                  </a:lnTo>
                  <a:lnTo>
                    <a:pt x="1090" y="68253"/>
                  </a:lnTo>
                  <a:lnTo>
                    <a:pt x="0" y="77716"/>
                  </a:lnTo>
                  <a:lnTo>
                    <a:pt x="1681" y="83647"/>
                  </a:lnTo>
                  <a:lnTo>
                    <a:pt x="20530" y="111322"/>
                  </a:lnTo>
                  <a:lnTo>
                    <a:pt x="25319" y="114790"/>
                  </a:lnTo>
                  <a:lnTo>
                    <a:pt x="37774" y="120485"/>
                  </a:lnTo>
                  <a:lnTo>
                    <a:pt x="66952" y="118895"/>
                  </a:lnTo>
                  <a:lnTo>
                    <a:pt x="79668" y="117234"/>
                  </a:lnTo>
                  <a:lnTo>
                    <a:pt x="85469" y="114273"/>
                  </a:lnTo>
                  <a:lnTo>
                    <a:pt x="96283" y="101592"/>
                  </a:lnTo>
                  <a:lnTo>
                    <a:pt x="100595" y="92081"/>
                  </a:lnTo>
                  <a:lnTo>
                    <a:pt x="103363" y="74150"/>
                  </a:lnTo>
                  <a:lnTo>
                    <a:pt x="100375" y="60997"/>
                  </a:lnTo>
                  <a:lnTo>
                    <a:pt x="87649" y="43550"/>
                  </a:lnTo>
                  <a:lnTo>
                    <a:pt x="71159" y="28062"/>
                  </a:lnTo>
                  <a:lnTo>
                    <a:pt x="38737" y="5375"/>
                  </a:lnTo>
                  <a:lnTo>
                    <a:pt x="1913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3"/>
            <p:cNvSpPr/>
            <p:nvPr>
              <p:custDataLst>
                <p:tags r:id="rId35"/>
              </p:custDataLst>
            </p:nvPr>
          </p:nvSpPr>
          <p:spPr>
            <a:xfrm>
              <a:off x="2189578" y="2397034"/>
              <a:ext cx="129080" cy="58784"/>
            </a:xfrm>
            <a:custGeom>
              <a:avLst/>
              <a:gdLst/>
              <a:ahLst/>
              <a:cxnLst/>
              <a:rect l="0" t="0" r="0" b="0"/>
              <a:pathLst>
                <a:path w="129080" h="58784">
                  <a:moveTo>
                    <a:pt x="31108" y="0"/>
                  </a:moveTo>
                  <a:lnTo>
                    <a:pt x="31108" y="0"/>
                  </a:lnTo>
                  <a:lnTo>
                    <a:pt x="27641" y="0"/>
                  </a:lnTo>
                  <a:lnTo>
                    <a:pt x="24003" y="3871"/>
                  </a:lnTo>
                  <a:lnTo>
                    <a:pt x="12287" y="18182"/>
                  </a:lnTo>
                  <a:lnTo>
                    <a:pt x="6293" y="22595"/>
                  </a:lnTo>
                  <a:lnTo>
                    <a:pt x="3679" y="23772"/>
                  </a:lnTo>
                  <a:lnTo>
                    <a:pt x="1936" y="25282"/>
                  </a:lnTo>
                  <a:lnTo>
                    <a:pt x="0" y="28896"/>
                  </a:lnTo>
                  <a:lnTo>
                    <a:pt x="3010" y="36791"/>
                  </a:lnTo>
                  <a:lnTo>
                    <a:pt x="8460" y="45380"/>
                  </a:lnTo>
                  <a:lnTo>
                    <a:pt x="13301" y="49198"/>
                  </a:lnTo>
                  <a:lnTo>
                    <a:pt x="41434" y="55451"/>
                  </a:lnTo>
                  <a:lnTo>
                    <a:pt x="70455" y="58125"/>
                  </a:lnTo>
                  <a:lnTo>
                    <a:pt x="98485" y="58588"/>
                  </a:lnTo>
                  <a:lnTo>
                    <a:pt x="129079" y="587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5"/>
          <p:cNvGrpSpPr/>
          <p:nvPr/>
        </p:nvGrpSpPr>
        <p:grpSpPr>
          <a:xfrm>
            <a:off x="235132" y="2012321"/>
            <a:ext cx="770709" cy="619845"/>
            <a:chOff x="235132" y="2012321"/>
            <a:chExt cx="770709" cy="619845"/>
          </a:xfrm>
        </p:grpSpPr>
        <p:sp>
          <p:nvSpPr>
            <p:cNvPr id="80" name="SMARTInkShape-24"/>
            <p:cNvSpPr/>
            <p:nvPr>
              <p:custDataLst>
                <p:tags r:id="rId14"/>
              </p:custDataLst>
            </p:nvPr>
          </p:nvSpPr>
          <p:spPr>
            <a:xfrm>
              <a:off x="548640" y="2207623"/>
              <a:ext cx="13064" cy="84909"/>
            </a:xfrm>
            <a:custGeom>
              <a:avLst/>
              <a:gdLst/>
              <a:ahLst/>
              <a:cxnLst/>
              <a:rect l="0" t="0" r="0" b="0"/>
              <a:pathLst>
                <a:path w="13064" h="84909">
                  <a:moveTo>
                    <a:pt x="13063" y="0"/>
                  </a:moveTo>
                  <a:lnTo>
                    <a:pt x="13063" y="0"/>
                  </a:lnTo>
                  <a:lnTo>
                    <a:pt x="3972" y="27272"/>
                  </a:lnTo>
                  <a:lnTo>
                    <a:pt x="785" y="53204"/>
                  </a:lnTo>
                  <a:lnTo>
                    <a:pt x="0" y="849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5"/>
            <p:cNvSpPr/>
            <p:nvPr>
              <p:custDataLst>
                <p:tags r:id="rId15"/>
              </p:custDataLst>
            </p:nvPr>
          </p:nvSpPr>
          <p:spPr>
            <a:xfrm>
              <a:off x="471520" y="2188028"/>
              <a:ext cx="90184" cy="50650"/>
            </a:xfrm>
            <a:custGeom>
              <a:avLst/>
              <a:gdLst/>
              <a:ahLst/>
              <a:cxnLst/>
              <a:rect l="0" t="0" r="0" b="0"/>
              <a:pathLst>
                <a:path w="90184" h="50650">
                  <a:moveTo>
                    <a:pt x="18337" y="0"/>
                  </a:moveTo>
                  <a:lnTo>
                    <a:pt x="18337" y="0"/>
                  </a:lnTo>
                  <a:lnTo>
                    <a:pt x="14870" y="3468"/>
                  </a:lnTo>
                  <a:lnTo>
                    <a:pt x="1570" y="30071"/>
                  </a:lnTo>
                  <a:lnTo>
                    <a:pt x="0" y="37798"/>
                  </a:lnTo>
                  <a:lnTo>
                    <a:pt x="1237" y="44134"/>
                  </a:lnTo>
                  <a:lnTo>
                    <a:pt x="2583" y="46840"/>
                  </a:lnTo>
                  <a:lnTo>
                    <a:pt x="4931" y="48644"/>
                  </a:lnTo>
                  <a:lnTo>
                    <a:pt x="11411" y="50649"/>
                  </a:lnTo>
                  <a:lnTo>
                    <a:pt x="19130" y="49604"/>
                  </a:lnTo>
                  <a:lnTo>
                    <a:pt x="48403" y="44126"/>
                  </a:lnTo>
                  <a:lnTo>
                    <a:pt x="76608" y="40164"/>
                  </a:lnTo>
                  <a:lnTo>
                    <a:pt x="90183" y="391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6"/>
            <p:cNvSpPr/>
            <p:nvPr>
              <p:custDataLst>
                <p:tags r:id="rId16"/>
              </p:custDataLst>
            </p:nvPr>
          </p:nvSpPr>
          <p:spPr>
            <a:xfrm>
              <a:off x="400739" y="2090057"/>
              <a:ext cx="100165" cy="80434"/>
            </a:xfrm>
            <a:custGeom>
              <a:avLst/>
              <a:gdLst/>
              <a:ahLst/>
              <a:cxnLst/>
              <a:rect l="0" t="0" r="0" b="0"/>
              <a:pathLst>
                <a:path w="100165" h="80434">
                  <a:moveTo>
                    <a:pt x="56461" y="0"/>
                  </a:moveTo>
                  <a:lnTo>
                    <a:pt x="56461" y="0"/>
                  </a:lnTo>
                  <a:lnTo>
                    <a:pt x="52994" y="0"/>
                  </a:lnTo>
                  <a:lnTo>
                    <a:pt x="26393" y="14715"/>
                  </a:lnTo>
                  <a:lnTo>
                    <a:pt x="19391" y="21296"/>
                  </a:lnTo>
                  <a:lnTo>
                    <a:pt x="2903" y="46079"/>
                  </a:lnTo>
                  <a:lnTo>
                    <a:pt x="0" y="55797"/>
                  </a:lnTo>
                  <a:lnTo>
                    <a:pt x="678" y="60421"/>
                  </a:lnTo>
                  <a:lnTo>
                    <a:pt x="5301" y="69429"/>
                  </a:lnTo>
                  <a:lnTo>
                    <a:pt x="14129" y="76336"/>
                  </a:lnTo>
                  <a:lnTo>
                    <a:pt x="19531" y="79193"/>
                  </a:lnTo>
                  <a:lnTo>
                    <a:pt x="35210" y="80433"/>
                  </a:lnTo>
                  <a:lnTo>
                    <a:pt x="64439" y="78783"/>
                  </a:lnTo>
                  <a:lnTo>
                    <a:pt x="83015" y="71563"/>
                  </a:lnTo>
                  <a:lnTo>
                    <a:pt x="91970" y="62286"/>
                  </a:lnTo>
                  <a:lnTo>
                    <a:pt x="97643" y="51631"/>
                  </a:lnTo>
                  <a:lnTo>
                    <a:pt x="100164" y="42058"/>
                  </a:lnTo>
                  <a:lnTo>
                    <a:pt x="98659" y="36747"/>
                  </a:lnTo>
                  <a:lnTo>
                    <a:pt x="91182" y="25041"/>
                  </a:lnTo>
                  <a:lnTo>
                    <a:pt x="78666" y="16451"/>
                  </a:lnTo>
                  <a:lnTo>
                    <a:pt x="50445" y="5024"/>
                  </a:lnTo>
                  <a:lnTo>
                    <a:pt x="3686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7"/>
            <p:cNvSpPr/>
            <p:nvPr>
              <p:custDataLst>
                <p:tags r:id="rId17"/>
              </p:custDataLst>
            </p:nvPr>
          </p:nvSpPr>
          <p:spPr>
            <a:xfrm>
              <a:off x="235132" y="2012321"/>
              <a:ext cx="153932" cy="103863"/>
            </a:xfrm>
            <a:custGeom>
              <a:avLst/>
              <a:gdLst/>
              <a:ahLst/>
              <a:cxnLst/>
              <a:rect l="0" t="0" r="0" b="0"/>
              <a:pathLst>
                <a:path w="153932" h="103863">
                  <a:moveTo>
                    <a:pt x="0" y="25485"/>
                  </a:moveTo>
                  <a:lnTo>
                    <a:pt x="0" y="25485"/>
                  </a:lnTo>
                  <a:lnTo>
                    <a:pt x="3467" y="22017"/>
                  </a:lnTo>
                  <a:lnTo>
                    <a:pt x="5169" y="18380"/>
                  </a:lnTo>
                  <a:lnTo>
                    <a:pt x="5623" y="16394"/>
                  </a:lnTo>
                  <a:lnTo>
                    <a:pt x="13197" y="6664"/>
                  </a:lnTo>
                  <a:lnTo>
                    <a:pt x="26427" y="2606"/>
                  </a:lnTo>
                  <a:lnTo>
                    <a:pt x="57552" y="0"/>
                  </a:lnTo>
                  <a:lnTo>
                    <a:pt x="84947" y="6483"/>
                  </a:lnTo>
                  <a:lnTo>
                    <a:pt x="112577" y="17597"/>
                  </a:lnTo>
                  <a:lnTo>
                    <a:pt x="132214" y="30082"/>
                  </a:lnTo>
                  <a:lnTo>
                    <a:pt x="147225" y="46441"/>
                  </a:lnTo>
                  <a:lnTo>
                    <a:pt x="152519" y="58747"/>
                  </a:lnTo>
                  <a:lnTo>
                    <a:pt x="153931" y="65077"/>
                  </a:lnTo>
                  <a:lnTo>
                    <a:pt x="151629" y="77915"/>
                  </a:lnTo>
                  <a:lnTo>
                    <a:pt x="148983" y="84387"/>
                  </a:lnTo>
                  <a:lnTo>
                    <a:pt x="140237" y="93513"/>
                  </a:lnTo>
                  <a:lnTo>
                    <a:pt x="129093" y="99262"/>
                  </a:lnTo>
                  <a:lnTo>
                    <a:pt x="98393" y="102953"/>
                  </a:lnTo>
                  <a:lnTo>
                    <a:pt x="75662" y="103458"/>
                  </a:lnTo>
                  <a:lnTo>
                    <a:pt x="19594" y="1038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8"/>
            <p:cNvSpPr/>
            <p:nvPr>
              <p:custDataLst>
                <p:tags r:id="rId18"/>
              </p:custDataLst>
            </p:nvPr>
          </p:nvSpPr>
          <p:spPr>
            <a:xfrm>
              <a:off x="269352" y="2109651"/>
              <a:ext cx="24563" cy="124099"/>
            </a:xfrm>
            <a:custGeom>
              <a:avLst/>
              <a:gdLst/>
              <a:ahLst/>
              <a:cxnLst/>
              <a:rect l="0" t="0" r="0" b="0"/>
              <a:pathLst>
                <a:path w="24563" h="124099">
                  <a:moveTo>
                    <a:pt x="18031" y="0"/>
                  </a:moveTo>
                  <a:lnTo>
                    <a:pt x="18031" y="0"/>
                  </a:lnTo>
                  <a:lnTo>
                    <a:pt x="10926" y="17444"/>
                  </a:lnTo>
                  <a:lnTo>
                    <a:pt x="4798" y="29360"/>
                  </a:lnTo>
                  <a:lnTo>
                    <a:pt x="1264" y="41352"/>
                  </a:lnTo>
                  <a:lnTo>
                    <a:pt x="0" y="63698"/>
                  </a:lnTo>
                  <a:lnTo>
                    <a:pt x="4625" y="84430"/>
                  </a:lnTo>
                  <a:lnTo>
                    <a:pt x="24562" y="1240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9"/>
            <p:cNvSpPr/>
            <p:nvPr>
              <p:custDataLst>
                <p:tags r:id="rId19"/>
              </p:custDataLst>
            </p:nvPr>
          </p:nvSpPr>
          <p:spPr>
            <a:xfrm>
              <a:off x="352697" y="2227217"/>
              <a:ext cx="6533" cy="150224"/>
            </a:xfrm>
            <a:custGeom>
              <a:avLst/>
              <a:gdLst/>
              <a:ahLst/>
              <a:cxnLst/>
              <a:rect l="0" t="0" r="0" b="0"/>
              <a:pathLst>
                <a:path w="6533" h="150224">
                  <a:moveTo>
                    <a:pt x="6532" y="150223"/>
                  </a:moveTo>
                  <a:lnTo>
                    <a:pt x="6532" y="150223"/>
                  </a:lnTo>
                  <a:lnTo>
                    <a:pt x="2043" y="139794"/>
                  </a:lnTo>
                  <a:lnTo>
                    <a:pt x="269" y="112582"/>
                  </a:lnTo>
                  <a:lnTo>
                    <a:pt x="80" y="88431"/>
                  </a:lnTo>
                  <a:lnTo>
                    <a:pt x="24" y="59423"/>
                  </a:lnTo>
                  <a:lnTo>
                    <a:pt x="5" y="2754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0"/>
            <p:cNvSpPr/>
            <p:nvPr>
              <p:custDataLst>
                <p:tags r:id="rId20"/>
              </p:custDataLst>
            </p:nvPr>
          </p:nvSpPr>
          <p:spPr>
            <a:xfrm>
              <a:off x="685800" y="2534194"/>
              <a:ext cx="104504" cy="19596"/>
            </a:xfrm>
            <a:custGeom>
              <a:avLst/>
              <a:gdLst/>
              <a:ahLst/>
              <a:cxnLst/>
              <a:rect l="0" t="0" r="0" b="0"/>
              <a:pathLst>
                <a:path w="104504" h="19596">
                  <a:moveTo>
                    <a:pt x="104503" y="19595"/>
                  </a:moveTo>
                  <a:lnTo>
                    <a:pt x="104503" y="19595"/>
                  </a:lnTo>
                  <a:lnTo>
                    <a:pt x="91593" y="17659"/>
                  </a:lnTo>
                  <a:lnTo>
                    <a:pt x="65344" y="10504"/>
                  </a:lnTo>
                  <a:lnTo>
                    <a:pt x="38794" y="424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1"/>
            <p:cNvSpPr/>
            <p:nvPr>
              <p:custDataLst>
                <p:tags r:id="rId21"/>
              </p:custDataLst>
            </p:nvPr>
          </p:nvSpPr>
          <p:spPr>
            <a:xfrm>
              <a:off x="424543" y="2522493"/>
              <a:ext cx="65315" cy="5171"/>
            </a:xfrm>
            <a:custGeom>
              <a:avLst/>
              <a:gdLst/>
              <a:ahLst/>
              <a:cxnLst/>
              <a:rect l="0" t="0" r="0" b="0"/>
              <a:pathLst>
                <a:path w="65315" h="5171">
                  <a:moveTo>
                    <a:pt x="65314" y="5170"/>
                  </a:moveTo>
                  <a:lnTo>
                    <a:pt x="65314" y="5170"/>
                  </a:lnTo>
                  <a:lnTo>
                    <a:pt x="53040" y="0"/>
                  </a:lnTo>
                  <a:lnTo>
                    <a:pt x="0" y="51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2"/>
            <p:cNvSpPr/>
            <p:nvPr>
              <p:custDataLst>
                <p:tags r:id="rId22"/>
              </p:custDataLst>
            </p:nvPr>
          </p:nvSpPr>
          <p:spPr>
            <a:xfrm>
              <a:off x="837615" y="2449286"/>
              <a:ext cx="168226" cy="182880"/>
            </a:xfrm>
            <a:custGeom>
              <a:avLst/>
              <a:gdLst/>
              <a:ahLst/>
              <a:cxnLst/>
              <a:rect l="0" t="0" r="0" b="0"/>
              <a:pathLst>
                <a:path w="168226" h="182880">
                  <a:moveTo>
                    <a:pt x="76785" y="0"/>
                  </a:moveTo>
                  <a:lnTo>
                    <a:pt x="76785" y="0"/>
                  </a:lnTo>
                  <a:lnTo>
                    <a:pt x="76785" y="27442"/>
                  </a:lnTo>
                  <a:lnTo>
                    <a:pt x="77511" y="38322"/>
                  </a:lnTo>
                  <a:lnTo>
                    <a:pt x="83048" y="57289"/>
                  </a:lnTo>
                  <a:lnTo>
                    <a:pt x="83137" y="57061"/>
                  </a:lnTo>
                  <a:lnTo>
                    <a:pt x="83293" y="46093"/>
                  </a:lnTo>
                  <a:lnTo>
                    <a:pt x="79436" y="38387"/>
                  </a:lnTo>
                  <a:lnTo>
                    <a:pt x="68600" y="25080"/>
                  </a:lnTo>
                  <a:lnTo>
                    <a:pt x="58233" y="17752"/>
                  </a:lnTo>
                  <a:lnTo>
                    <a:pt x="54257" y="17641"/>
                  </a:lnTo>
                  <a:lnTo>
                    <a:pt x="33143" y="28189"/>
                  </a:lnTo>
                  <a:lnTo>
                    <a:pt x="23617" y="34800"/>
                  </a:lnTo>
                  <a:lnTo>
                    <a:pt x="16199" y="44823"/>
                  </a:lnTo>
                  <a:lnTo>
                    <a:pt x="4989" y="75822"/>
                  </a:lnTo>
                  <a:lnTo>
                    <a:pt x="358" y="90683"/>
                  </a:lnTo>
                  <a:lnTo>
                    <a:pt x="0" y="99086"/>
                  </a:lnTo>
                  <a:lnTo>
                    <a:pt x="2260" y="105240"/>
                  </a:lnTo>
                  <a:lnTo>
                    <a:pt x="31071" y="134820"/>
                  </a:lnTo>
                  <a:lnTo>
                    <a:pt x="44856" y="144103"/>
                  </a:lnTo>
                  <a:lnTo>
                    <a:pt x="77359" y="155975"/>
                  </a:lnTo>
                  <a:lnTo>
                    <a:pt x="103081" y="163055"/>
                  </a:lnTo>
                  <a:lnTo>
                    <a:pt x="134311" y="171948"/>
                  </a:lnTo>
                  <a:lnTo>
                    <a:pt x="168225" y="1828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3"/>
            <p:cNvSpPr/>
            <p:nvPr>
              <p:custDataLst>
                <p:tags r:id="rId23"/>
              </p:custDataLst>
            </p:nvPr>
          </p:nvSpPr>
          <p:spPr>
            <a:xfrm>
              <a:off x="592394" y="2430105"/>
              <a:ext cx="191379" cy="149810"/>
            </a:xfrm>
            <a:custGeom>
              <a:avLst/>
              <a:gdLst/>
              <a:ahLst/>
              <a:cxnLst/>
              <a:rect l="0" t="0" r="0" b="0"/>
              <a:pathLst>
                <a:path w="191379" h="149810">
                  <a:moveTo>
                    <a:pt x="67280" y="6118"/>
                  </a:moveTo>
                  <a:lnTo>
                    <a:pt x="67280" y="6118"/>
                  </a:lnTo>
                  <a:lnTo>
                    <a:pt x="67280" y="9585"/>
                  </a:lnTo>
                  <a:lnTo>
                    <a:pt x="65345" y="13223"/>
                  </a:lnTo>
                  <a:lnTo>
                    <a:pt x="63813" y="15209"/>
                  </a:lnTo>
                  <a:lnTo>
                    <a:pt x="61657" y="28406"/>
                  </a:lnTo>
                  <a:lnTo>
                    <a:pt x="64485" y="42637"/>
                  </a:lnTo>
                  <a:lnTo>
                    <a:pt x="69909" y="49684"/>
                  </a:lnTo>
                  <a:lnTo>
                    <a:pt x="78282" y="56654"/>
                  </a:lnTo>
                  <a:lnTo>
                    <a:pt x="81362" y="57607"/>
                  </a:lnTo>
                  <a:lnTo>
                    <a:pt x="83200" y="57861"/>
                  </a:lnTo>
                  <a:lnTo>
                    <a:pt x="84425" y="56579"/>
                  </a:lnTo>
                  <a:lnTo>
                    <a:pt x="86149" y="48566"/>
                  </a:lnTo>
                  <a:lnTo>
                    <a:pt x="86779" y="33273"/>
                  </a:lnTo>
                  <a:lnTo>
                    <a:pt x="82962" y="25202"/>
                  </a:lnTo>
                  <a:lnTo>
                    <a:pt x="69445" y="6646"/>
                  </a:lnTo>
                  <a:lnTo>
                    <a:pt x="68724" y="4293"/>
                  </a:lnTo>
                  <a:lnTo>
                    <a:pt x="67517" y="2724"/>
                  </a:lnTo>
                  <a:lnTo>
                    <a:pt x="64241" y="981"/>
                  </a:lnTo>
                  <a:lnTo>
                    <a:pt x="58316" y="0"/>
                  </a:lnTo>
                  <a:lnTo>
                    <a:pt x="54104" y="1705"/>
                  </a:lnTo>
                  <a:lnTo>
                    <a:pt x="38552" y="15648"/>
                  </a:lnTo>
                  <a:lnTo>
                    <a:pt x="20429" y="42467"/>
                  </a:lnTo>
                  <a:lnTo>
                    <a:pt x="4854" y="72375"/>
                  </a:lnTo>
                  <a:lnTo>
                    <a:pt x="105" y="81769"/>
                  </a:lnTo>
                  <a:lnTo>
                    <a:pt x="0" y="87032"/>
                  </a:lnTo>
                  <a:lnTo>
                    <a:pt x="3753" y="98685"/>
                  </a:lnTo>
                  <a:lnTo>
                    <a:pt x="14026" y="114019"/>
                  </a:lnTo>
                  <a:lnTo>
                    <a:pt x="29730" y="124287"/>
                  </a:lnTo>
                  <a:lnTo>
                    <a:pt x="59030" y="138747"/>
                  </a:lnTo>
                  <a:lnTo>
                    <a:pt x="80560" y="146209"/>
                  </a:lnTo>
                  <a:lnTo>
                    <a:pt x="105001" y="148743"/>
                  </a:lnTo>
                  <a:lnTo>
                    <a:pt x="130628" y="149493"/>
                  </a:lnTo>
                  <a:lnTo>
                    <a:pt x="155880" y="149715"/>
                  </a:lnTo>
                  <a:lnTo>
                    <a:pt x="191378" y="1498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4"/>
            <p:cNvSpPr/>
            <p:nvPr>
              <p:custDataLst>
                <p:tags r:id="rId24"/>
              </p:custDataLst>
            </p:nvPr>
          </p:nvSpPr>
          <p:spPr>
            <a:xfrm>
              <a:off x="243447" y="2331720"/>
              <a:ext cx="272537" cy="293915"/>
            </a:xfrm>
            <a:custGeom>
              <a:avLst/>
              <a:gdLst/>
              <a:ahLst/>
              <a:cxnLst/>
              <a:rect l="0" t="0" r="0" b="0"/>
              <a:pathLst>
                <a:path w="272537" h="293915">
                  <a:moveTo>
                    <a:pt x="194159" y="0"/>
                  </a:moveTo>
                  <a:lnTo>
                    <a:pt x="194159" y="0"/>
                  </a:lnTo>
                  <a:lnTo>
                    <a:pt x="190692" y="0"/>
                  </a:lnTo>
                  <a:lnTo>
                    <a:pt x="189670" y="1451"/>
                  </a:lnTo>
                  <a:lnTo>
                    <a:pt x="184044" y="31258"/>
                  </a:lnTo>
                  <a:lnTo>
                    <a:pt x="186705" y="57351"/>
                  </a:lnTo>
                  <a:lnTo>
                    <a:pt x="189289" y="80614"/>
                  </a:lnTo>
                  <a:lnTo>
                    <a:pt x="193518" y="110603"/>
                  </a:lnTo>
                  <a:lnTo>
                    <a:pt x="194103" y="127954"/>
                  </a:lnTo>
                  <a:lnTo>
                    <a:pt x="194157" y="99174"/>
                  </a:lnTo>
                  <a:lnTo>
                    <a:pt x="192706" y="93693"/>
                  </a:lnTo>
                  <a:lnTo>
                    <a:pt x="172543" y="64303"/>
                  </a:lnTo>
                  <a:lnTo>
                    <a:pt x="168102" y="61236"/>
                  </a:lnTo>
                  <a:lnTo>
                    <a:pt x="162984" y="59873"/>
                  </a:lnTo>
                  <a:lnTo>
                    <a:pt x="155871" y="59267"/>
                  </a:lnTo>
                  <a:lnTo>
                    <a:pt x="143706" y="62394"/>
                  </a:lnTo>
                  <a:lnTo>
                    <a:pt x="116890" y="78929"/>
                  </a:lnTo>
                  <a:lnTo>
                    <a:pt x="97241" y="89588"/>
                  </a:lnTo>
                  <a:lnTo>
                    <a:pt x="69197" y="114714"/>
                  </a:lnTo>
                  <a:lnTo>
                    <a:pt x="37291" y="142241"/>
                  </a:lnTo>
                  <a:lnTo>
                    <a:pt x="19712" y="158260"/>
                  </a:lnTo>
                  <a:lnTo>
                    <a:pt x="4236" y="179710"/>
                  </a:lnTo>
                  <a:lnTo>
                    <a:pt x="0" y="196939"/>
                  </a:lnTo>
                  <a:lnTo>
                    <a:pt x="2212" y="219299"/>
                  </a:lnTo>
                  <a:lnTo>
                    <a:pt x="7491" y="231965"/>
                  </a:lnTo>
                  <a:lnTo>
                    <a:pt x="22706" y="251923"/>
                  </a:lnTo>
                  <a:lnTo>
                    <a:pt x="50843" y="265353"/>
                  </a:lnTo>
                  <a:lnTo>
                    <a:pt x="80172" y="276340"/>
                  </a:lnTo>
                  <a:lnTo>
                    <a:pt x="111117" y="283788"/>
                  </a:lnTo>
                  <a:lnTo>
                    <a:pt x="140445" y="286318"/>
                  </a:lnTo>
                  <a:lnTo>
                    <a:pt x="163754" y="286909"/>
                  </a:lnTo>
                  <a:lnTo>
                    <a:pt x="194423" y="290710"/>
                  </a:lnTo>
                  <a:lnTo>
                    <a:pt x="216773" y="292490"/>
                  </a:lnTo>
                  <a:lnTo>
                    <a:pt x="272536" y="2939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6"/>
          <p:cNvGrpSpPr/>
          <p:nvPr/>
        </p:nvGrpSpPr>
        <p:grpSpPr>
          <a:xfrm>
            <a:off x="1176795" y="1763486"/>
            <a:ext cx="1748993" cy="723578"/>
            <a:chOff x="1176795" y="1763486"/>
            <a:chExt cx="1748993" cy="723578"/>
          </a:xfrm>
        </p:grpSpPr>
        <p:sp>
          <p:nvSpPr>
            <p:cNvPr id="92" name="SMARTInkShape-35"/>
            <p:cNvSpPr/>
            <p:nvPr>
              <p:custDataLst>
                <p:tags r:id="rId3"/>
              </p:custDataLst>
            </p:nvPr>
          </p:nvSpPr>
          <p:spPr>
            <a:xfrm>
              <a:off x="2020469" y="1867988"/>
              <a:ext cx="205941" cy="174235"/>
            </a:xfrm>
            <a:custGeom>
              <a:avLst/>
              <a:gdLst/>
              <a:ahLst/>
              <a:cxnLst/>
              <a:rect l="0" t="0" r="0" b="0"/>
              <a:pathLst>
                <a:path w="205941" h="174235">
                  <a:moveTo>
                    <a:pt x="63057" y="26126"/>
                  </a:moveTo>
                  <a:lnTo>
                    <a:pt x="63057" y="26126"/>
                  </a:lnTo>
                  <a:lnTo>
                    <a:pt x="46186" y="31750"/>
                  </a:lnTo>
                  <a:lnTo>
                    <a:pt x="25520" y="50760"/>
                  </a:lnTo>
                  <a:lnTo>
                    <a:pt x="5497" y="81884"/>
                  </a:lnTo>
                  <a:lnTo>
                    <a:pt x="1189" y="96869"/>
                  </a:lnTo>
                  <a:lnTo>
                    <a:pt x="0" y="113448"/>
                  </a:lnTo>
                  <a:lnTo>
                    <a:pt x="1891" y="125654"/>
                  </a:lnTo>
                  <a:lnTo>
                    <a:pt x="9020" y="135917"/>
                  </a:lnTo>
                  <a:lnTo>
                    <a:pt x="33067" y="158042"/>
                  </a:lnTo>
                  <a:lnTo>
                    <a:pt x="58987" y="169212"/>
                  </a:lnTo>
                  <a:lnTo>
                    <a:pt x="83381" y="174234"/>
                  </a:lnTo>
                  <a:lnTo>
                    <a:pt x="108993" y="173787"/>
                  </a:lnTo>
                  <a:lnTo>
                    <a:pt x="134966" y="169059"/>
                  </a:lnTo>
                  <a:lnTo>
                    <a:pt x="166282" y="160959"/>
                  </a:lnTo>
                  <a:lnTo>
                    <a:pt x="183308" y="151066"/>
                  </a:lnTo>
                  <a:lnTo>
                    <a:pt x="197545" y="138942"/>
                  </a:lnTo>
                  <a:lnTo>
                    <a:pt x="202658" y="122712"/>
                  </a:lnTo>
                  <a:lnTo>
                    <a:pt x="205940" y="90683"/>
                  </a:lnTo>
                  <a:lnTo>
                    <a:pt x="202519" y="78041"/>
                  </a:lnTo>
                  <a:lnTo>
                    <a:pt x="188183" y="50165"/>
                  </a:lnTo>
                  <a:lnTo>
                    <a:pt x="172461" y="33491"/>
                  </a:lnTo>
                  <a:lnTo>
                    <a:pt x="144687" y="14634"/>
                  </a:lnTo>
                  <a:lnTo>
                    <a:pt x="133445" y="10133"/>
                  </a:lnTo>
                  <a:lnTo>
                    <a:pt x="9571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6"/>
            <p:cNvSpPr/>
            <p:nvPr>
              <p:custDataLst>
                <p:tags r:id="rId4"/>
              </p:custDataLst>
            </p:nvPr>
          </p:nvSpPr>
          <p:spPr>
            <a:xfrm>
              <a:off x="1874520" y="2011680"/>
              <a:ext cx="130630" cy="104504"/>
            </a:xfrm>
            <a:custGeom>
              <a:avLst/>
              <a:gdLst/>
              <a:ahLst/>
              <a:cxnLst/>
              <a:rect l="0" t="0" r="0" b="0"/>
              <a:pathLst>
                <a:path w="130630" h="104504">
                  <a:moveTo>
                    <a:pt x="0" y="0"/>
                  </a:moveTo>
                  <a:lnTo>
                    <a:pt x="0" y="0"/>
                  </a:lnTo>
                  <a:lnTo>
                    <a:pt x="10429" y="726"/>
                  </a:lnTo>
                  <a:lnTo>
                    <a:pt x="34207" y="7105"/>
                  </a:lnTo>
                  <a:lnTo>
                    <a:pt x="61903" y="13233"/>
                  </a:lnTo>
                  <a:lnTo>
                    <a:pt x="94233" y="25272"/>
                  </a:lnTo>
                  <a:lnTo>
                    <a:pt x="116693" y="36413"/>
                  </a:lnTo>
                  <a:lnTo>
                    <a:pt x="120806" y="41100"/>
                  </a:lnTo>
                  <a:lnTo>
                    <a:pt x="119726" y="43365"/>
                  </a:lnTo>
                  <a:lnTo>
                    <a:pt x="112720" y="47818"/>
                  </a:lnTo>
                  <a:lnTo>
                    <a:pt x="83575" y="55329"/>
                  </a:lnTo>
                  <a:lnTo>
                    <a:pt x="54011" y="63498"/>
                  </a:lnTo>
                  <a:lnTo>
                    <a:pt x="45776" y="65233"/>
                  </a:lnTo>
                  <a:lnTo>
                    <a:pt x="43581" y="66711"/>
                  </a:lnTo>
                  <a:lnTo>
                    <a:pt x="36589" y="77766"/>
                  </a:lnTo>
                  <a:lnTo>
                    <a:pt x="36004" y="80873"/>
                  </a:lnTo>
                  <a:lnTo>
                    <a:pt x="36340" y="83669"/>
                  </a:lnTo>
                  <a:lnTo>
                    <a:pt x="37289" y="86260"/>
                  </a:lnTo>
                  <a:lnTo>
                    <a:pt x="42215" y="91073"/>
                  </a:lnTo>
                  <a:lnTo>
                    <a:pt x="45560" y="93372"/>
                  </a:lnTo>
                  <a:lnTo>
                    <a:pt x="77002" y="101552"/>
                  </a:lnTo>
                  <a:lnTo>
                    <a:pt x="105386" y="103628"/>
                  </a:lnTo>
                  <a:lnTo>
                    <a:pt x="130629" y="1045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7"/>
            <p:cNvSpPr/>
            <p:nvPr>
              <p:custDataLst>
                <p:tags r:id="rId5"/>
              </p:custDataLst>
            </p:nvPr>
          </p:nvSpPr>
          <p:spPr>
            <a:xfrm>
              <a:off x="1835332" y="2050869"/>
              <a:ext cx="19595" cy="91440"/>
            </a:xfrm>
            <a:custGeom>
              <a:avLst/>
              <a:gdLst/>
              <a:ahLst/>
              <a:cxnLst/>
              <a:rect l="0" t="0" r="0" b="0"/>
              <a:pathLst>
                <a:path w="19595" h="91440">
                  <a:moveTo>
                    <a:pt x="0" y="0"/>
                  </a:moveTo>
                  <a:lnTo>
                    <a:pt x="0" y="0"/>
                  </a:lnTo>
                  <a:lnTo>
                    <a:pt x="1935" y="30336"/>
                  </a:lnTo>
                  <a:lnTo>
                    <a:pt x="6651" y="59794"/>
                  </a:lnTo>
                  <a:lnTo>
                    <a:pt x="19594" y="914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8"/>
            <p:cNvSpPr/>
            <p:nvPr>
              <p:custDataLst>
                <p:tags r:id="rId6"/>
              </p:custDataLst>
            </p:nvPr>
          </p:nvSpPr>
          <p:spPr>
            <a:xfrm>
              <a:off x="1639389" y="1985554"/>
              <a:ext cx="6532" cy="1"/>
            </a:xfrm>
            <a:custGeom>
              <a:avLst/>
              <a:gdLst/>
              <a:ahLst/>
              <a:cxnLst/>
              <a:rect l="0" t="0" r="0" b="0"/>
              <a:pathLst>
                <a:path w="6532" h="1">
                  <a:moveTo>
                    <a:pt x="0" y="0"/>
                  </a:moveTo>
                  <a:lnTo>
                    <a:pt x="0" y="0"/>
                  </a:lnTo>
                  <a:lnTo>
                    <a:pt x="653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9"/>
            <p:cNvSpPr/>
            <p:nvPr>
              <p:custDataLst>
                <p:tags r:id="rId7"/>
              </p:custDataLst>
            </p:nvPr>
          </p:nvSpPr>
          <p:spPr>
            <a:xfrm>
              <a:off x="1652451" y="1965960"/>
              <a:ext cx="130630" cy="13064"/>
            </a:xfrm>
            <a:custGeom>
              <a:avLst/>
              <a:gdLst/>
              <a:ahLst/>
              <a:cxnLst/>
              <a:rect l="0" t="0" r="0" b="0"/>
              <a:pathLst>
                <a:path w="130630" h="13064">
                  <a:moveTo>
                    <a:pt x="130629" y="0"/>
                  </a:moveTo>
                  <a:lnTo>
                    <a:pt x="130629" y="0"/>
                  </a:lnTo>
                  <a:lnTo>
                    <a:pt x="104733" y="726"/>
                  </a:lnTo>
                  <a:lnTo>
                    <a:pt x="80300" y="5214"/>
                  </a:lnTo>
                  <a:lnTo>
                    <a:pt x="54354" y="10415"/>
                  </a:lnTo>
                  <a:lnTo>
                    <a:pt x="0" y="130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0"/>
            <p:cNvSpPr/>
            <p:nvPr>
              <p:custDataLst>
                <p:tags r:id="rId8"/>
              </p:custDataLst>
            </p:nvPr>
          </p:nvSpPr>
          <p:spPr>
            <a:xfrm>
              <a:off x="1744160" y="1848394"/>
              <a:ext cx="45453" cy="209007"/>
            </a:xfrm>
            <a:custGeom>
              <a:avLst/>
              <a:gdLst/>
              <a:ahLst/>
              <a:cxnLst/>
              <a:rect l="0" t="0" r="0" b="0"/>
              <a:pathLst>
                <a:path w="45453" h="209007">
                  <a:moveTo>
                    <a:pt x="6263" y="0"/>
                  </a:moveTo>
                  <a:lnTo>
                    <a:pt x="6263" y="0"/>
                  </a:lnTo>
                  <a:lnTo>
                    <a:pt x="6263" y="3468"/>
                  </a:lnTo>
                  <a:lnTo>
                    <a:pt x="4328" y="7105"/>
                  </a:lnTo>
                  <a:lnTo>
                    <a:pt x="2796" y="9091"/>
                  </a:lnTo>
                  <a:lnTo>
                    <a:pt x="639" y="32690"/>
                  </a:lnTo>
                  <a:lnTo>
                    <a:pt x="0" y="60325"/>
                  </a:lnTo>
                  <a:lnTo>
                    <a:pt x="4273" y="91180"/>
                  </a:lnTo>
                  <a:lnTo>
                    <a:pt x="7805" y="122541"/>
                  </a:lnTo>
                  <a:lnTo>
                    <a:pt x="15276" y="149916"/>
                  </a:lnTo>
                  <a:lnTo>
                    <a:pt x="25897" y="180905"/>
                  </a:lnTo>
                  <a:lnTo>
                    <a:pt x="34574" y="196440"/>
                  </a:lnTo>
                  <a:lnTo>
                    <a:pt x="45452" y="2090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41"/>
            <p:cNvSpPr/>
            <p:nvPr>
              <p:custDataLst>
                <p:tags r:id="rId9"/>
              </p:custDataLst>
            </p:nvPr>
          </p:nvSpPr>
          <p:spPr>
            <a:xfrm>
              <a:off x="1607639" y="1874520"/>
              <a:ext cx="44813" cy="176350"/>
            </a:xfrm>
            <a:custGeom>
              <a:avLst/>
              <a:gdLst/>
              <a:ahLst/>
              <a:cxnLst/>
              <a:rect l="0" t="0" r="0" b="0"/>
              <a:pathLst>
                <a:path w="44813" h="176350">
                  <a:moveTo>
                    <a:pt x="5624" y="0"/>
                  </a:moveTo>
                  <a:lnTo>
                    <a:pt x="5624" y="0"/>
                  </a:lnTo>
                  <a:lnTo>
                    <a:pt x="4898" y="17081"/>
                  </a:lnTo>
                  <a:lnTo>
                    <a:pt x="0" y="49716"/>
                  </a:lnTo>
                  <a:lnTo>
                    <a:pt x="4486" y="78602"/>
                  </a:lnTo>
                  <a:lnTo>
                    <a:pt x="10425" y="109574"/>
                  </a:lnTo>
                  <a:lnTo>
                    <a:pt x="12838" y="123448"/>
                  </a:lnTo>
                  <a:lnTo>
                    <a:pt x="26213" y="150094"/>
                  </a:lnTo>
                  <a:lnTo>
                    <a:pt x="44812" y="1763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42"/>
            <p:cNvSpPr/>
            <p:nvPr>
              <p:custDataLst>
                <p:tags r:id="rId10"/>
              </p:custDataLst>
            </p:nvPr>
          </p:nvSpPr>
          <p:spPr>
            <a:xfrm>
              <a:off x="1433919" y="2011680"/>
              <a:ext cx="94436" cy="90075"/>
            </a:xfrm>
            <a:custGeom>
              <a:avLst/>
              <a:gdLst/>
              <a:ahLst/>
              <a:cxnLst/>
              <a:rect l="0" t="0" r="0" b="0"/>
              <a:pathLst>
                <a:path w="94436" h="90075">
                  <a:moveTo>
                    <a:pt x="16058" y="0"/>
                  </a:moveTo>
                  <a:lnTo>
                    <a:pt x="16058" y="0"/>
                  </a:lnTo>
                  <a:lnTo>
                    <a:pt x="16058" y="9091"/>
                  </a:lnTo>
                  <a:lnTo>
                    <a:pt x="14607" y="11140"/>
                  </a:lnTo>
                  <a:lnTo>
                    <a:pt x="9124" y="15353"/>
                  </a:lnTo>
                  <a:lnTo>
                    <a:pt x="7081" y="18218"/>
                  </a:lnTo>
                  <a:lnTo>
                    <a:pt x="66" y="33936"/>
                  </a:lnTo>
                  <a:lnTo>
                    <a:pt x="0" y="44595"/>
                  </a:lnTo>
                  <a:lnTo>
                    <a:pt x="2404" y="64689"/>
                  </a:lnTo>
                  <a:lnTo>
                    <a:pt x="8538" y="72535"/>
                  </a:lnTo>
                  <a:lnTo>
                    <a:pt x="13222" y="76660"/>
                  </a:lnTo>
                  <a:lnTo>
                    <a:pt x="24232" y="81242"/>
                  </a:lnTo>
                  <a:lnTo>
                    <a:pt x="49040" y="84184"/>
                  </a:lnTo>
                  <a:lnTo>
                    <a:pt x="58052" y="82651"/>
                  </a:lnTo>
                  <a:lnTo>
                    <a:pt x="65202" y="78825"/>
                  </a:lnTo>
                  <a:lnTo>
                    <a:pt x="75936" y="69237"/>
                  </a:lnTo>
                  <a:lnTo>
                    <a:pt x="78956" y="63913"/>
                  </a:lnTo>
                  <a:lnTo>
                    <a:pt x="80657" y="56835"/>
                  </a:lnTo>
                  <a:lnTo>
                    <a:pt x="80170" y="55307"/>
                  </a:lnTo>
                  <a:lnTo>
                    <a:pt x="79119" y="54289"/>
                  </a:lnTo>
                  <a:lnTo>
                    <a:pt x="77693" y="53610"/>
                  </a:lnTo>
                  <a:lnTo>
                    <a:pt x="72238" y="54790"/>
                  </a:lnTo>
                  <a:lnTo>
                    <a:pt x="62942" y="59535"/>
                  </a:lnTo>
                  <a:lnTo>
                    <a:pt x="49832" y="71107"/>
                  </a:lnTo>
                  <a:lnTo>
                    <a:pt x="48009" y="74256"/>
                  </a:lnTo>
                  <a:lnTo>
                    <a:pt x="47518" y="77081"/>
                  </a:lnTo>
                  <a:lnTo>
                    <a:pt x="47917" y="79690"/>
                  </a:lnTo>
                  <a:lnTo>
                    <a:pt x="52231" y="84525"/>
                  </a:lnTo>
                  <a:lnTo>
                    <a:pt x="58987" y="88366"/>
                  </a:lnTo>
                  <a:lnTo>
                    <a:pt x="66827" y="90074"/>
                  </a:lnTo>
                  <a:lnTo>
                    <a:pt x="94435" y="783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3"/>
            <p:cNvSpPr/>
            <p:nvPr>
              <p:custDataLst>
                <p:tags r:id="rId11"/>
              </p:custDataLst>
            </p:nvPr>
          </p:nvSpPr>
          <p:spPr>
            <a:xfrm>
              <a:off x="1176795" y="1763486"/>
              <a:ext cx="220932" cy="313509"/>
            </a:xfrm>
            <a:custGeom>
              <a:avLst/>
              <a:gdLst/>
              <a:ahLst/>
              <a:cxnLst/>
              <a:rect l="0" t="0" r="0" b="0"/>
              <a:pathLst>
                <a:path w="220932" h="313509">
                  <a:moveTo>
                    <a:pt x="181742" y="0"/>
                  </a:moveTo>
                  <a:lnTo>
                    <a:pt x="181742" y="0"/>
                  </a:lnTo>
                  <a:lnTo>
                    <a:pt x="181742" y="3467"/>
                  </a:lnTo>
                  <a:lnTo>
                    <a:pt x="178275" y="12558"/>
                  </a:lnTo>
                  <a:lnTo>
                    <a:pt x="178705" y="17080"/>
                  </a:lnTo>
                  <a:lnTo>
                    <a:pt x="186727" y="46249"/>
                  </a:lnTo>
                  <a:lnTo>
                    <a:pt x="188138" y="75864"/>
                  </a:lnTo>
                  <a:lnTo>
                    <a:pt x="182008" y="106289"/>
                  </a:lnTo>
                  <a:lnTo>
                    <a:pt x="181821" y="113095"/>
                  </a:lnTo>
                  <a:lnTo>
                    <a:pt x="182520" y="114585"/>
                  </a:lnTo>
                  <a:lnTo>
                    <a:pt x="183712" y="115579"/>
                  </a:lnTo>
                  <a:lnTo>
                    <a:pt x="185233" y="116241"/>
                  </a:lnTo>
                  <a:lnTo>
                    <a:pt x="185521" y="116682"/>
                  </a:lnTo>
                  <a:lnTo>
                    <a:pt x="184987" y="116977"/>
                  </a:lnTo>
                  <a:lnTo>
                    <a:pt x="183905" y="117173"/>
                  </a:lnTo>
                  <a:lnTo>
                    <a:pt x="183184" y="116578"/>
                  </a:lnTo>
                  <a:lnTo>
                    <a:pt x="182383" y="113982"/>
                  </a:lnTo>
                  <a:lnTo>
                    <a:pt x="181799" y="102202"/>
                  </a:lnTo>
                  <a:lnTo>
                    <a:pt x="188095" y="69711"/>
                  </a:lnTo>
                  <a:lnTo>
                    <a:pt x="188267" y="46693"/>
                  </a:lnTo>
                  <a:lnTo>
                    <a:pt x="187543" y="44192"/>
                  </a:lnTo>
                  <a:lnTo>
                    <a:pt x="186335" y="42524"/>
                  </a:lnTo>
                  <a:lnTo>
                    <a:pt x="176407" y="35139"/>
                  </a:lnTo>
                  <a:lnTo>
                    <a:pt x="153910" y="32984"/>
                  </a:lnTo>
                  <a:lnTo>
                    <a:pt x="122735" y="34635"/>
                  </a:lnTo>
                  <a:lnTo>
                    <a:pt x="103299" y="41710"/>
                  </a:lnTo>
                  <a:lnTo>
                    <a:pt x="70699" y="62017"/>
                  </a:lnTo>
                  <a:lnTo>
                    <a:pt x="41517" y="88398"/>
                  </a:lnTo>
                  <a:lnTo>
                    <a:pt x="18626" y="118025"/>
                  </a:lnTo>
                  <a:lnTo>
                    <a:pt x="11275" y="131558"/>
                  </a:lnTo>
                  <a:lnTo>
                    <a:pt x="4620" y="161964"/>
                  </a:lnTo>
                  <a:lnTo>
                    <a:pt x="0" y="189150"/>
                  </a:lnTo>
                  <a:lnTo>
                    <a:pt x="3576" y="215485"/>
                  </a:lnTo>
                  <a:lnTo>
                    <a:pt x="6970" y="241652"/>
                  </a:lnTo>
                  <a:lnTo>
                    <a:pt x="11174" y="253269"/>
                  </a:lnTo>
                  <a:lnTo>
                    <a:pt x="17881" y="260852"/>
                  </a:lnTo>
                  <a:lnTo>
                    <a:pt x="45367" y="281084"/>
                  </a:lnTo>
                  <a:lnTo>
                    <a:pt x="70863" y="294847"/>
                  </a:lnTo>
                  <a:lnTo>
                    <a:pt x="102079" y="300065"/>
                  </a:lnTo>
                  <a:lnTo>
                    <a:pt x="127578" y="304606"/>
                  </a:lnTo>
                  <a:lnTo>
                    <a:pt x="153518" y="307000"/>
                  </a:lnTo>
                  <a:lnTo>
                    <a:pt x="180314" y="311258"/>
                  </a:lnTo>
                  <a:lnTo>
                    <a:pt x="211833" y="313064"/>
                  </a:lnTo>
                  <a:lnTo>
                    <a:pt x="220931" y="3135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44"/>
            <p:cNvSpPr/>
            <p:nvPr>
              <p:custDataLst>
                <p:tags r:id="rId12"/>
              </p:custDataLst>
            </p:nvPr>
          </p:nvSpPr>
          <p:spPr>
            <a:xfrm>
              <a:off x="2201092" y="2018211"/>
              <a:ext cx="131116" cy="150224"/>
            </a:xfrm>
            <a:custGeom>
              <a:avLst/>
              <a:gdLst/>
              <a:ahLst/>
              <a:cxnLst/>
              <a:rect l="0" t="0" r="0" b="0"/>
              <a:pathLst>
                <a:path w="131116" h="150224">
                  <a:moveTo>
                    <a:pt x="58782" y="0"/>
                  </a:moveTo>
                  <a:lnTo>
                    <a:pt x="58782" y="0"/>
                  </a:lnTo>
                  <a:lnTo>
                    <a:pt x="49742" y="14210"/>
                  </a:lnTo>
                  <a:lnTo>
                    <a:pt x="35364" y="34986"/>
                  </a:lnTo>
                  <a:lnTo>
                    <a:pt x="12520" y="67259"/>
                  </a:lnTo>
                  <a:lnTo>
                    <a:pt x="5564" y="78516"/>
                  </a:lnTo>
                  <a:lnTo>
                    <a:pt x="1648" y="93739"/>
                  </a:lnTo>
                  <a:lnTo>
                    <a:pt x="217" y="117466"/>
                  </a:lnTo>
                  <a:lnTo>
                    <a:pt x="1596" y="119676"/>
                  </a:lnTo>
                  <a:lnTo>
                    <a:pt x="3966" y="121150"/>
                  </a:lnTo>
                  <a:lnTo>
                    <a:pt x="11923" y="122788"/>
                  </a:lnTo>
                  <a:lnTo>
                    <a:pt x="31271" y="122983"/>
                  </a:lnTo>
                  <a:lnTo>
                    <a:pt x="63071" y="114956"/>
                  </a:lnTo>
                  <a:lnTo>
                    <a:pt x="90996" y="106595"/>
                  </a:lnTo>
                  <a:lnTo>
                    <a:pt x="120571" y="95783"/>
                  </a:lnTo>
                  <a:lnTo>
                    <a:pt x="128093" y="87565"/>
                  </a:lnTo>
                  <a:lnTo>
                    <a:pt x="131115" y="82325"/>
                  </a:lnTo>
                  <a:lnTo>
                    <a:pt x="130953" y="78107"/>
                  </a:lnTo>
                  <a:lnTo>
                    <a:pt x="128667" y="74568"/>
                  </a:lnTo>
                  <a:lnTo>
                    <a:pt x="124967" y="71484"/>
                  </a:lnTo>
                  <a:lnTo>
                    <a:pt x="113114" y="69992"/>
                  </a:lnTo>
                  <a:lnTo>
                    <a:pt x="86250" y="75167"/>
                  </a:lnTo>
                  <a:lnTo>
                    <a:pt x="56519" y="85893"/>
                  </a:lnTo>
                  <a:lnTo>
                    <a:pt x="41085" y="95506"/>
                  </a:lnTo>
                  <a:lnTo>
                    <a:pt x="13715" y="126694"/>
                  </a:lnTo>
                  <a:lnTo>
                    <a:pt x="0" y="1502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5"/>
            <p:cNvSpPr/>
            <p:nvPr>
              <p:custDataLst>
                <p:tags r:id="rId13"/>
              </p:custDataLst>
            </p:nvPr>
          </p:nvSpPr>
          <p:spPr>
            <a:xfrm>
              <a:off x="2240280" y="1926771"/>
              <a:ext cx="685508" cy="560293"/>
            </a:xfrm>
            <a:custGeom>
              <a:avLst/>
              <a:gdLst/>
              <a:ahLst/>
              <a:cxnLst/>
              <a:rect l="0" t="0" r="0" b="0"/>
              <a:pathLst>
                <a:path w="685508" h="560293">
                  <a:moveTo>
                    <a:pt x="0" y="0"/>
                  </a:moveTo>
                  <a:lnTo>
                    <a:pt x="0" y="0"/>
                  </a:lnTo>
                  <a:lnTo>
                    <a:pt x="3467" y="3468"/>
                  </a:lnTo>
                  <a:lnTo>
                    <a:pt x="32612" y="13233"/>
                  </a:lnTo>
                  <a:lnTo>
                    <a:pt x="62241" y="25273"/>
                  </a:lnTo>
                  <a:lnTo>
                    <a:pt x="87466" y="37404"/>
                  </a:lnTo>
                  <a:lnTo>
                    <a:pt x="113324" y="50191"/>
                  </a:lnTo>
                  <a:lnTo>
                    <a:pt x="142838" y="63172"/>
                  </a:lnTo>
                  <a:lnTo>
                    <a:pt x="174564" y="76211"/>
                  </a:lnTo>
                  <a:lnTo>
                    <a:pt x="203477" y="92733"/>
                  </a:lnTo>
                  <a:lnTo>
                    <a:pt x="233896" y="107951"/>
                  </a:lnTo>
                  <a:lnTo>
                    <a:pt x="262424" y="125119"/>
                  </a:lnTo>
                  <a:lnTo>
                    <a:pt x="289261" y="140527"/>
                  </a:lnTo>
                  <a:lnTo>
                    <a:pt x="315597" y="157752"/>
                  </a:lnTo>
                  <a:lnTo>
                    <a:pt x="341785" y="176644"/>
                  </a:lnTo>
                  <a:lnTo>
                    <a:pt x="371397" y="199498"/>
                  </a:lnTo>
                  <a:lnTo>
                    <a:pt x="399684" y="221187"/>
                  </a:lnTo>
                  <a:lnTo>
                    <a:pt x="430760" y="252509"/>
                  </a:lnTo>
                  <a:lnTo>
                    <a:pt x="462164" y="282349"/>
                  </a:lnTo>
                  <a:lnTo>
                    <a:pt x="482861" y="307421"/>
                  </a:lnTo>
                  <a:lnTo>
                    <a:pt x="504718" y="333235"/>
                  </a:lnTo>
                  <a:lnTo>
                    <a:pt x="534642" y="364496"/>
                  </a:lnTo>
                  <a:lnTo>
                    <a:pt x="562244" y="396125"/>
                  </a:lnTo>
                  <a:lnTo>
                    <a:pt x="591027" y="424090"/>
                  </a:lnTo>
                  <a:lnTo>
                    <a:pt x="615693" y="456415"/>
                  </a:lnTo>
                  <a:lnTo>
                    <a:pt x="637845" y="484226"/>
                  </a:lnTo>
                  <a:lnTo>
                    <a:pt x="657239" y="513470"/>
                  </a:lnTo>
                  <a:lnTo>
                    <a:pt x="670787" y="535112"/>
                  </a:lnTo>
                  <a:lnTo>
                    <a:pt x="672352" y="540727"/>
                  </a:lnTo>
                  <a:lnTo>
                    <a:pt x="678327" y="547611"/>
                  </a:lnTo>
                  <a:lnTo>
                    <a:pt x="680785" y="548183"/>
                  </a:lnTo>
                  <a:lnTo>
                    <a:pt x="685507" y="548614"/>
                  </a:lnTo>
                  <a:lnTo>
                    <a:pt x="673917" y="526358"/>
                  </a:lnTo>
                  <a:lnTo>
                    <a:pt x="657112" y="509351"/>
                  </a:lnTo>
                  <a:lnTo>
                    <a:pt x="625228" y="483178"/>
                  </a:lnTo>
                  <a:lnTo>
                    <a:pt x="597620" y="467962"/>
                  </a:lnTo>
                  <a:lnTo>
                    <a:pt x="570007" y="449987"/>
                  </a:lnTo>
                  <a:lnTo>
                    <a:pt x="539166" y="432324"/>
                  </a:lnTo>
                  <a:lnTo>
                    <a:pt x="507048" y="421124"/>
                  </a:lnTo>
                  <a:lnTo>
                    <a:pt x="476001" y="409661"/>
                  </a:lnTo>
                  <a:lnTo>
                    <a:pt x="451643" y="401346"/>
                  </a:lnTo>
                  <a:lnTo>
                    <a:pt x="421644" y="393970"/>
                  </a:lnTo>
                  <a:lnTo>
                    <a:pt x="390270" y="392069"/>
                  </a:lnTo>
                  <a:lnTo>
                    <a:pt x="380282" y="392693"/>
                  </a:lnTo>
                  <a:lnTo>
                    <a:pt x="377618" y="393875"/>
                  </a:lnTo>
                  <a:lnTo>
                    <a:pt x="375843" y="395389"/>
                  </a:lnTo>
                  <a:lnTo>
                    <a:pt x="376836" y="398576"/>
                  </a:lnTo>
                  <a:lnTo>
                    <a:pt x="396408" y="421957"/>
                  </a:lnTo>
                  <a:lnTo>
                    <a:pt x="424119" y="439702"/>
                  </a:lnTo>
                  <a:lnTo>
                    <a:pt x="449737" y="452822"/>
                  </a:lnTo>
                  <a:lnTo>
                    <a:pt x="479986" y="466627"/>
                  </a:lnTo>
                  <a:lnTo>
                    <a:pt x="511929" y="483458"/>
                  </a:lnTo>
                  <a:lnTo>
                    <a:pt x="543649" y="498686"/>
                  </a:lnTo>
                  <a:lnTo>
                    <a:pt x="571755" y="515938"/>
                  </a:lnTo>
                  <a:lnTo>
                    <a:pt x="597742" y="530565"/>
                  </a:lnTo>
                  <a:lnTo>
                    <a:pt x="626395" y="546575"/>
                  </a:lnTo>
                  <a:lnTo>
                    <a:pt x="659047" y="559587"/>
                  </a:lnTo>
                  <a:lnTo>
                    <a:pt x="663610" y="560292"/>
                  </a:lnTo>
                  <a:lnTo>
                    <a:pt x="667378" y="559311"/>
                  </a:lnTo>
                  <a:lnTo>
                    <a:pt x="673500" y="554350"/>
                  </a:lnTo>
                  <a:lnTo>
                    <a:pt x="674697" y="550996"/>
                  </a:lnTo>
                  <a:lnTo>
                    <a:pt x="674092" y="543398"/>
                  </a:lnTo>
                  <a:lnTo>
                    <a:pt x="658706" y="515293"/>
                  </a:lnTo>
                  <a:lnTo>
                    <a:pt x="633287" y="483235"/>
                  </a:lnTo>
                  <a:lnTo>
                    <a:pt x="614333" y="455247"/>
                  </a:lnTo>
                  <a:lnTo>
                    <a:pt x="593145" y="425447"/>
                  </a:lnTo>
                  <a:lnTo>
                    <a:pt x="568648" y="393940"/>
                  </a:lnTo>
                  <a:lnTo>
                    <a:pt x="546015" y="367876"/>
                  </a:lnTo>
                  <a:lnTo>
                    <a:pt x="542109" y="3526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SMARTInkShape-46"/>
          <p:cNvSpPr/>
          <p:nvPr>
            <p:custDataLst>
              <p:tags r:id="rId2"/>
            </p:custDataLst>
          </p:nvPr>
        </p:nvSpPr>
        <p:spPr>
          <a:xfrm>
            <a:off x="2385063" y="2110786"/>
            <a:ext cx="3214023" cy="3802335"/>
          </a:xfrm>
          <a:custGeom>
            <a:avLst/>
            <a:gdLst/>
            <a:ahLst/>
            <a:cxnLst/>
            <a:rect l="0" t="0" r="0" b="0"/>
            <a:pathLst>
              <a:path w="3214023" h="3802335">
                <a:moveTo>
                  <a:pt x="2011677" y="22814"/>
                </a:moveTo>
                <a:lnTo>
                  <a:pt x="2011677" y="22814"/>
                </a:lnTo>
                <a:lnTo>
                  <a:pt x="2047090" y="31103"/>
                </a:lnTo>
                <a:lnTo>
                  <a:pt x="2077203" y="38252"/>
                </a:lnTo>
                <a:lnTo>
                  <a:pt x="2111871" y="50780"/>
                </a:lnTo>
                <a:lnTo>
                  <a:pt x="2148870" y="65996"/>
                </a:lnTo>
                <a:lnTo>
                  <a:pt x="2165874" y="74461"/>
                </a:lnTo>
                <a:lnTo>
                  <a:pt x="2202133" y="100801"/>
                </a:lnTo>
                <a:lnTo>
                  <a:pt x="2232654" y="121362"/>
                </a:lnTo>
                <a:lnTo>
                  <a:pt x="2252976" y="135978"/>
                </a:lnTo>
                <a:lnTo>
                  <a:pt x="2288537" y="170216"/>
                </a:lnTo>
                <a:lnTo>
                  <a:pt x="2326355" y="205699"/>
                </a:lnTo>
                <a:lnTo>
                  <a:pt x="2356411" y="231941"/>
                </a:lnTo>
                <a:lnTo>
                  <a:pt x="2388382" y="268488"/>
                </a:lnTo>
                <a:lnTo>
                  <a:pt x="2419550" y="298546"/>
                </a:lnTo>
                <a:lnTo>
                  <a:pt x="2445876" y="333162"/>
                </a:lnTo>
                <a:lnTo>
                  <a:pt x="2476635" y="366445"/>
                </a:lnTo>
                <a:lnTo>
                  <a:pt x="2504121" y="403910"/>
                </a:lnTo>
                <a:lnTo>
                  <a:pt x="2535827" y="441926"/>
                </a:lnTo>
                <a:lnTo>
                  <a:pt x="2557455" y="476442"/>
                </a:lnTo>
                <a:lnTo>
                  <a:pt x="2588507" y="510635"/>
                </a:lnTo>
                <a:lnTo>
                  <a:pt x="2607993" y="539228"/>
                </a:lnTo>
                <a:lnTo>
                  <a:pt x="2634646" y="576973"/>
                </a:lnTo>
                <a:lnTo>
                  <a:pt x="2656468" y="613184"/>
                </a:lnTo>
                <a:lnTo>
                  <a:pt x="2682321" y="647712"/>
                </a:lnTo>
                <a:lnTo>
                  <a:pt x="2699289" y="676364"/>
                </a:lnTo>
                <a:lnTo>
                  <a:pt x="2715041" y="706302"/>
                </a:lnTo>
                <a:lnTo>
                  <a:pt x="2730433" y="736622"/>
                </a:lnTo>
                <a:lnTo>
                  <a:pt x="2746564" y="767054"/>
                </a:lnTo>
                <a:lnTo>
                  <a:pt x="2766208" y="797520"/>
                </a:lnTo>
                <a:lnTo>
                  <a:pt x="2783129" y="827996"/>
                </a:lnTo>
                <a:lnTo>
                  <a:pt x="2799714" y="858474"/>
                </a:lnTo>
                <a:lnTo>
                  <a:pt x="2819491" y="888954"/>
                </a:lnTo>
                <a:lnTo>
                  <a:pt x="2836452" y="920281"/>
                </a:lnTo>
                <a:lnTo>
                  <a:pt x="2852202" y="955151"/>
                </a:lnTo>
                <a:lnTo>
                  <a:pt x="2867593" y="988154"/>
                </a:lnTo>
                <a:lnTo>
                  <a:pt x="2882877" y="1023522"/>
                </a:lnTo>
                <a:lnTo>
                  <a:pt x="2898978" y="1056672"/>
                </a:lnTo>
                <a:lnTo>
                  <a:pt x="2918612" y="1092930"/>
                </a:lnTo>
                <a:lnTo>
                  <a:pt x="2934684" y="1129637"/>
                </a:lnTo>
                <a:lnTo>
                  <a:pt x="2946877" y="1163185"/>
                </a:lnTo>
                <a:lnTo>
                  <a:pt x="2964131" y="1199560"/>
                </a:lnTo>
                <a:lnTo>
                  <a:pt x="2976205" y="1237149"/>
                </a:lnTo>
                <a:lnTo>
                  <a:pt x="2990977" y="1275098"/>
                </a:lnTo>
                <a:lnTo>
                  <a:pt x="3010218" y="1312306"/>
                </a:lnTo>
                <a:lnTo>
                  <a:pt x="3027019" y="1346003"/>
                </a:lnTo>
                <a:lnTo>
                  <a:pt x="3041876" y="1382422"/>
                </a:lnTo>
                <a:lnTo>
                  <a:pt x="3052862" y="1420023"/>
                </a:lnTo>
                <a:lnTo>
                  <a:pt x="3065619" y="1457130"/>
                </a:lnTo>
                <a:lnTo>
                  <a:pt x="3075984" y="1490796"/>
                </a:lnTo>
                <a:lnTo>
                  <a:pt x="3088557" y="1527206"/>
                </a:lnTo>
                <a:lnTo>
                  <a:pt x="3098021" y="1564805"/>
                </a:lnTo>
                <a:lnTo>
                  <a:pt x="3107034" y="1602756"/>
                </a:lnTo>
                <a:lnTo>
                  <a:pt x="3119206" y="1640812"/>
                </a:lnTo>
                <a:lnTo>
                  <a:pt x="3129397" y="1678900"/>
                </a:lnTo>
                <a:lnTo>
                  <a:pt x="3141919" y="1716995"/>
                </a:lnTo>
                <a:lnTo>
                  <a:pt x="3151367" y="1755094"/>
                </a:lnTo>
                <a:lnTo>
                  <a:pt x="3159530" y="1793194"/>
                </a:lnTo>
                <a:lnTo>
                  <a:pt x="3167309" y="1831294"/>
                </a:lnTo>
                <a:lnTo>
                  <a:pt x="3174977" y="1869394"/>
                </a:lnTo>
                <a:lnTo>
                  <a:pt x="3181765" y="1907494"/>
                </a:lnTo>
                <a:lnTo>
                  <a:pt x="3184998" y="1945594"/>
                </a:lnTo>
                <a:lnTo>
                  <a:pt x="3190096" y="1983694"/>
                </a:lnTo>
                <a:lnTo>
                  <a:pt x="3192829" y="2021794"/>
                </a:lnTo>
                <a:lnTo>
                  <a:pt x="3197778" y="2059047"/>
                </a:lnTo>
                <a:lnTo>
                  <a:pt x="3199621" y="2092757"/>
                </a:lnTo>
                <a:lnTo>
                  <a:pt x="3200167" y="2129180"/>
                </a:lnTo>
                <a:lnTo>
                  <a:pt x="3201176" y="2166783"/>
                </a:lnTo>
                <a:lnTo>
                  <a:pt x="3205614" y="2204736"/>
                </a:lnTo>
                <a:lnTo>
                  <a:pt x="3208151" y="2242792"/>
                </a:lnTo>
                <a:lnTo>
                  <a:pt x="3213043" y="2280879"/>
                </a:lnTo>
                <a:lnTo>
                  <a:pt x="3214022" y="2318975"/>
                </a:lnTo>
                <a:lnTo>
                  <a:pt x="3209327" y="2357075"/>
                </a:lnTo>
                <a:lnTo>
                  <a:pt x="3203419" y="2395174"/>
                </a:lnTo>
                <a:lnTo>
                  <a:pt x="3201293" y="2432427"/>
                </a:lnTo>
                <a:lnTo>
                  <a:pt x="3199816" y="2466137"/>
                </a:lnTo>
                <a:lnTo>
                  <a:pt x="3195239" y="2502560"/>
                </a:lnTo>
                <a:lnTo>
                  <a:pt x="3192660" y="2540163"/>
                </a:lnTo>
                <a:lnTo>
                  <a:pt x="3187756" y="2577269"/>
                </a:lnTo>
                <a:lnTo>
                  <a:pt x="3185082" y="2610935"/>
                </a:lnTo>
                <a:lnTo>
                  <a:pt x="3179302" y="2647345"/>
                </a:lnTo>
                <a:lnTo>
                  <a:pt x="3173074" y="2684098"/>
                </a:lnTo>
                <a:lnTo>
                  <a:pt x="3169159" y="2717660"/>
                </a:lnTo>
                <a:lnTo>
                  <a:pt x="3158874" y="2753192"/>
                </a:lnTo>
                <a:lnTo>
                  <a:pt x="3150088" y="2786392"/>
                </a:lnTo>
                <a:lnTo>
                  <a:pt x="3142122" y="2821817"/>
                </a:lnTo>
                <a:lnTo>
                  <a:pt x="3133554" y="2854138"/>
                </a:lnTo>
                <a:lnTo>
                  <a:pt x="3121513" y="2886011"/>
                </a:lnTo>
                <a:lnTo>
                  <a:pt x="3111360" y="2921043"/>
                </a:lnTo>
                <a:lnTo>
                  <a:pt x="3098850" y="2953248"/>
                </a:lnTo>
                <a:lnTo>
                  <a:pt x="3088559" y="2984239"/>
                </a:lnTo>
                <a:lnTo>
                  <a:pt x="3076008" y="3014870"/>
                </a:lnTo>
                <a:lnTo>
                  <a:pt x="3065704" y="3045395"/>
                </a:lnTo>
                <a:lnTo>
                  <a:pt x="3052304" y="3075888"/>
                </a:lnTo>
                <a:lnTo>
                  <a:pt x="3038454" y="3106372"/>
                </a:lnTo>
                <a:lnTo>
                  <a:pt x="3027766" y="3136853"/>
                </a:lnTo>
                <a:lnTo>
                  <a:pt x="3014250" y="3166486"/>
                </a:lnTo>
                <a:lnTo>
                  <a:pt x="2994513" y="3199684"/>
                </a:lnTo>
                <a:lnTo>
                  <a:pt x="2970264" y="3234747"/>
                </a:lnTo>
                <a:lnTo>
                  <a:pt x="2947098" y="3269048"/>
                </a:lnTo>
                <a:lnTo>
                  <a:pt x="2926216" y="3305300"/>
                </a:lnTo>
                <a:lnTo>
                  <a:pt x="2905785" y="3337171"/>
                </a:lnTo>
                <a:lnTo>
                  <a:pt x="2878103" y="3373311"/>
                </a:lnTo>
                <a:lnTo>
                  <a:pt x="2842807" y="3405948"/>
                </a:lnTo>
                <a:lnTo>
                  <a:pt x="2810679" y="3437725"/>
                </a:lnTo>
                <a:lnTo>
                  <a:pt x="2779564" y="3466537"/>
                </a:lnTo>
                <a:lnTo>
                  <a:pt x="2746430" y="3487272"/>
                </a:lnTo>
                <a:lnTo>
                  <a:pt x="2713355" y="3512909"/>
                </a:lnTo>
                <a:lnTo>
                  <a:pt x="2682363" y="3535159"/>
                </a:lnTo>
                <a:lnTo>
                  <a:pt x="2661672" y="3552991"/>
                </a:lnTo>
                <a:lnTo>
                  <a:pt x="2655827" y="3559905"/>
                </a:lnTo>
                <a:lnTo>
                  <a:pt x="2640301" y="3569846"/>
                </a:lnTo>
                <a:lnTo>
                  <a:pt x="2606785" y="3587171"/>
                </a:lnTo>
                <a:lnTo>
                  <a:pt x="2569621" y="3606899"/>
                </a:lnTo>
                <a:lnTo>
                  <a:pt x="2531926" y="3627103"/>
                </a:lnTo>
                <a:lnTo>
                  <a:pt x="2495724" y="3643354"/>
                </a:lnTo>
                <a:lnTo>
                  <a:pt x="2466013" y="3656075"/>
                </a:lnTo>
                <a:lnTo>
                  <a:pt x="2435761" y="3670568"/>
                </a:lnTo>
                <a:lnTo>
                  <a:pt x="2405348" y="3681542"/>
                </a:lnTo>
                <a:lnTo>
                  <a:pt x="2374888" y="3694200"/>
                </a:lnTo>
                <a:lnTo>
                  <a:pt x="2344415" y="3704630"/>
                </a:lnTo>
                <a:lnTo>
                  <a:pt x="2313936" y="3713083"/>
                </a:lnTo>
                <a:lnTo>
                  <a:pt x="2283457" y="3724995"/>
                </a:lnTo>
                <a:lnTo>
                  <a:pt x="2252977" y="3735204"/>
                </a:lnTo>
                <a:lnTo>
                  <a:pt x="2222497" y="3743591"/>
                </a:lnTo>
                <a:lnTo>
                  <a:pt x="2187972" y="3751438"/>
                </a:lnTo>
                <a:lnTo>
                  <a:pt x="2154976" y="3759125"/>
                </a:lnTo>
                <a:lnTo>
                  <a:pt x="2119705" y="3766765"/>
                </a:lnTo>
                <a:lnTo>
                  <a:pt x="2086489" y="3774391"/>
                </a:lnTo>
                <a:lnTo>
                  <a:pt x="2051153" y="3777968"/>
                </a:lnTo>
                <a:lnTo>
                  <a:pt x="2017917" y="3783073"/>
                </a:lnTo>
                <a:lnTo>
                  <a:pt x="1982576" y="3785902"/>
                </a:lnTo>
                <a:lnTo>
                  <a:pt x="1945293" y="3786741"/>
                </a:lnTo>
                <a:lnTo>
                  <a:pt x="1907435" y="3791034"/>
                </a:lnTo>
                <a:lnTo>
                  <a:pt x="1873452" y="3797669"/>
                </a:lnTo>
                <a:lnTo>
                  <a:pt x="1837889" y="3800952"/>
                </a:lnTo>
                <a:lnTo>
                  <a:pt x="1800540" y="3801924"/>
                </a:lnTo>
                <a:lnTo>
                  <a:pt x="1762663" y="3802212"/>
                </a:lnTo>
                <a:lnTo>
                  <a:pt x="1728675" y="3802298"/>
                </a:lnTo>
                <a:lnTo>
                  <a:pt x="1703018" y="3802317"/>
                </a:lnTo>
                <a:lnTo>
                  <a:pt x="1675529" y="3802327"/>
                </a:lnTo>
                <a:lnTo>
                  <a:pt x="1649200" y="3802331"/>
                </a:lnTo>
                <a:lnTo>
                  <a:pt x="1614622" y="3802333"/>
                </a:lnTo>
                <a:lnTo>
                  <a:pt x="1578883" y="3802333"/>
                </a:lnTo>
                <a:lnTo>
                  <a:pt x="1541483" y="3802334"/>
                </a:lnTo>
                <a:lnTo>
                  <a:pt x="1503590" y="3798289"/>
                </a:lnTo>
                <a:lnTo>
                  <a:pt x="1465551" y="3795773"/>
                </a:lnTo>
                <a:lnTo>
                  <a:pt x="1437908" y="3792927"/>
                </a:lnTo>
                <a:lnTo>
                  <a:pt x="1409535" y="3788839"/>
                </a:lnTo>
                <a:lnTo>
                  <a:pt x="1382814" y="3784201"/>
                </a:lnTo>
                <a:lnTo>
                  <a:pt x="1356826" y="3779316"/>
                </a:lnTo>
                <a:lnTo>
                  <a:pt x="1331166" y="3774324"/>
                </a:lnTo>
                <a:lnTo>
                  <a:pt x="1305650" y="3769282"/>
                </a:lnTo>
                <a:lnTo>
                  <a:pt x="1280199" y="3764220"/>
                </a:lnTo>
                <a:lnTo>
                  <a:pt x="1253929" y="3758301"/>
                </a:lnTo>
                <a:lnTo>
                  <a:pt x="1225320" y="3750026"/>
                </a:lnTo>
                <a:lnTo>
                  <a:pt x="1197930" y="3742961"/>
                </a:lnTo>
                <a:lnTo>
                  <a:pt x="1171645" y="3736152"/>
                </a:lnTo>
                <a:lnTo>
                  <a:pt x="1145851" y="3727482"/>
                </a:lnTo>
                <a:lnTo>
                  <a:pt x="1120277" y="3720243"/>
                </a:lnTo>
                <a:lnTo>
                  <a:pt x="1094799" y="3713355"/>
                </a:lnTo>
                <a:lnTo>
                  <a:pt x="1069365" y="3704651"/>
                </a:lnTo>
                <a:lnTo>
                  <a:pt x="1041691" y="3695137"/>
                </a:lnTo>
                <a:lnTo>
                  <a:pt x="1013306" y="3686111"/>
                </a:lnTo>
                <a:lnTo>
                  <a:pt x="986578" y="3679277"/>
                </a:lnTo>
                <a:lnTo>
                  <a:pt x="960589" y="3671160"/>
                </a:lnTo>
                <a:lnTo>
                  <a:pt x="934080" y="3661907"/>
                </a:lnTo>
                <a:lnTo>
                  <a:pt x="905365" y="3652151"/>
                </a:lnTo>
                <a:lnTo>
                  <a:pt x="875669" y="3642171"/>
                </a:lnTo>
                <a:lnTo>
                  <a:pt x="846385" y="3631243"/>
                </a:lnTo>
                <a:lnTo>
                  <a:pt x="819258" y="3617920"/>
                </a:lnTo>
                <a:lnTo>
                  <a:pt x="790833" y="3605790"/>
                </a:lnTo>
                <a:lnTo>
                  <a:pt x="762113" y="3593908"/>
                </a:lnTo>
                <a:lnTo>
                  <a:pt x="735238" y="3580160"/>
                </a:lnTo>
                <a:lnTo>
                  <a:pt x="700352" y="3562185"/>
                </a:lnTo>
                <a:lnTo>
                  <a:pt x="664521" y="3542090"/>
                </a:lnTo>
                <a:lnTo>
                  <a:pt x="627094" y="3520049"/>
                </a:lnTo>
                <a:lnTo>
                  <a:pt x="589193" y="3497431"/>
                </a:lnTo>
                <a:lnTo>
                  <a:pt x="555197" y="3474644"/>
                </a:lnTo>
                <a:lnTo>
                  <a:pt x="519630" y="3447760"/>
                </a:lnTo>
                <a:lnTo>
                  <a:pt x="486326" y="3418345"/>
                </a:lnTo>
                <a:lnTo>
                  <a:pt x="455010" y="3388181"/>
                </a:lnTo>
                <a:lnTo>
                  <a:pt x="420236" y="3353749"/>
                </a:lnTo>
                <a:lnTo>
                  <a:pt x="387167" y="3316735"/>
                </a:lnTo>
                <a:lnTo>
                  <a:pt x="355920" y="3283003"/>
                </a:lnTo>
                <a:lnTo>
                  <a:pt x="325213" y="3247514"/>
                </a:lnTo>
                <a:lnTo>
                  <a:pt x="309355" y="3220468"/>
                </a:lnTo>
                <a:lnTo>
                  <a:pt x="294969" y="3192360"/>
                </a:lnTo>
                <a:lnTo>
                  <a:pt x="277287" y="3165756"/>
                </a:lnTo>
                <a:lnTo>
                  <a:pt x="260397" y="3139822"/>
                </a:lnTo>
                <a:lnTo>
                  <a:pt x="244424" y="3113338"/>
                </a:lnTo>
                <a:lnTo>
                  <a:pt x="228858" y="3084633"/>
                </a:lnTo>
                <a:lnTo>
                  <a:pt x="213473" y="3057200"/>
                </a:lnTo>
                <a:lnTo>
                  <a:pt x="199015" y="3030050"/>
                </a:lnTo>
                <a:lnTo>
                  <a:pt x="186945" y="3001050"/>
                </a:lnTo>
                <a:lnTo>
                  <a:pt x="173678" y="2971228"/>
                </a:lnTo>
                <a:lnTo>
                  <a:pt x="160162" y="2941886"/>
                </a:lnTo>
                <a:lnTo>
                  <a:pt x="148511" y="2914735"/>
                </a:lnTo>
                <a:lnTo>
                  <a:pt x="135430" y="2886299"/>
                </a:lnTo>
                <a:lnTo>
                  <a:pt x="121996" y="2856727"/>
                </a:lnTo>
                <a:lnTo>
                  <a:pt x="110381" y="2826651"/>
                </a:lnTo>
                <a:lnTo>
                  <a:pt x="99574" y="2796351"/>
                </a:lnTo>
                <a:lnTo>
                  <a:pt x="89127" y="2765103"/>
                </a:lnTo>
                <a:lnTo>
                  <a:pt x="78839" y="2731460"/>
                </a:lnTo>
                <a:lnTo>
                  <a:pt x="70881" y="2699010"/>
                </a:lnTo>
                <a:lnTo>
                  <a:pt x="63674" y="2666808"/>
                </a:lnTo>
                <a:lnTo>
                  <a:pt x="54827" y="2632740"/>
                </a:lnTo>
                <a:lnTo>
                  <a:pt x="47508" y="2597843"/>
                </a:lnTo>
                <a:lnTo>
                  <a:pt x="40586" y="2563425"/>
                </a:lnTo>
                <a:lnTo>
                  <a:pt x="31866" y="2531194"/>
                </a:lnTo>
                <a:lnTo>
                  <a:pt x="24603" y="2497678"/>
                </a:lnTo>
                <a:lnTo>
                  <a:pt x="19400" y="2463027"/>
                </a:lnTo>
                <a:lnTo>
                  <a:pt x="17087" y="2427871"/>
                </a:lnTo>
                <a:lnTo>
                  <a:pt x="13801" y="2392490"/>
                </a:lnTo>
                <a:lnTo>
                  <a:pt x="9519" y="2357010"/>
                </a:lnTo>
                <a:lnTo>
                  <a:pt x="4793" y="2321486"/>
                </a:lnTo>
                <a:lnTo>
                  <a:pt x="2129" y="2285941"/>
                </a:lnTo>
                <a:lnTo>
                  <a:pt x="944" y="2251235"/>
                </a:lnTo>
                <a:lnTo>
                  <a:pt x="418" y="2218876"/>
                </a:lnTo>
                <a:lnTo>
                  <a:pt x="184" y="2185304"/>
                </a:lnTo>
                <a:lnTo>
                  <a:pt x="80" y="2150627"/>
                </a:lnTo>
                <a:lnTo>
                  <a:pt x="34" y="2115460"/>
                </a:lnTo>
                <a:lnTo>
                  <a:pt x="13" y="2080074"/>
                </a:lnTo>
                <a:lnTo>
                  <a:pt x="4" y="2044592"/>
                </a:lnTo>
                <a:lnTo>
                  <a:pt x="0" y="2009066"/>
                </a:lnTo>
                <a:lnTo>
                  <a:pt x="2256" y="1975779"/>
                </a:lnTo>
                <a:lnTo>
                  <a:pt x="5235" y="1943205"/>
                </a:lnTo>
                <a:lnTo>
                  <a:pt x="6558" y="1908972"/>
                </a:lnTo>
                <a:lnTo>
                  <a:pt x="9404" y="1874002"/>
                </a:lnTo>
                <a:lnTo>
                  <a:pt x="13491" y="1838704"/>
                </a:lnTo>
                <a:lnTo>
                  <a:pt x="18130" y="1803261"/>
                </a:lnTo>
                <a:lnTo>
                  <a:pt x="23014" y="1767752"/>
                </a:lnTo>
                <a:lnTo>
                  <a:pt x="28007" y="1732215"/>
                </a:lnTo>
                <a:lnTo>
                  <a:pt x="33048" y="1696666"/>
                </a:lnTo>
                <a:lnTo>
                  <a:pt x="38111" y="1661110"/>
                </a:lnTo>
                <a:lnTo>
                  <a:pt x="44030" y="1625552"/>
                </a:lnTo>
                <a:lnTo>
                  <a:pt x="52305" y="1589993"/>
                </a:lnTo>
                <a:lnTo>
                  <a:pt x="59370" y="1554434"/>
                </a:lnTo>
                <a:lnTo>
                  <a:pt x="65332" y="1519720"/>
                </a:lnTo>
                <a:lnTo>
                  <a:pt x="70803" y="1487359"/>
                </a:lnTo>
                <a:lnTo>
                  <a:pt x="78315" y="1453785"/>
                </a:lnTo>
                <a:lnTo>
                  <a:pt x="86452" y="1419955"/>
                </a:lnTo>
                <a:lnTo>
                  <a:pt x="92890" y="1387985"/>
                </a:lnTo>
                <a:lnTo>
                  <a:pt x="94059" y="1354585"/>
                </a:lnTo>
                <a:lnTo>
                  <a:pt x="93449" y="1320832"/>
                </a:lnTo>
                <a:lnTo>
                  <a:pt x="96000" y="1288898"/>
                </a:lnTo>
                <a:lnTo>
                  <a:pt x="102214" y="1257771"/>
                </a:lnTo>
                <a:lnTo>
                  <a:pt x="111467" y="1227004"/>
                </a:lnTo>
                <a:lnTo>
                  <a:pt x="124046" y="1196396"/>
                </a:lnTo>
                <a:lnTo>
                  <a:pt x="135846" y="1165859"/>
                </a:lnTo>
                <a:lnTo>
                  <a:pt x="146734" y="1135354"/>
                </a:lnTo>
                <a:lnTo>
                  <a:pt x="157218" y="1104863"/>
                </a:lnTo>
                <a:lnTo>
                  <a:pt x="169780" y="1072120"/>
                </a:lnTo>
                <a:lnTo>
                  <a:pt x="182983" y="1039506"/>
                </a:lnTo>
                <a:lnTo>
                  <a:pt x="194495" y="1010899"/>
                </a:lnTo>
                <a:lnTo>
                  <a:pt x="207514" y="981816"/>
                </a:lnTo>
                <a:lnTo>
                  <a:pt x="221767" y="951957"/>
                </a:lnTo>
                <a:lnTo>
                  <a:pt x="236568" y="921753"/>
                </a:lnTo>
                <a:lnTo>
                  <a:pt x="249355" y="891396"/>
                </a:lnTo>
                <a:lnTo>
                  <a:pt x="261530" y="861817"/>
                </a:lnTo>
                <a:lnTo>
                  <a:pt x="275407" y="834560"/>
                </a:lnTo>
                <a:lnTo>
                  <a:pt x="290042" y="806076"/>
                </a:lnTo>
                <a:lnTo>
                  <a:pt x="305012" y="777331"/>
                </a:lnTo>
                <a:lnTo>
                  <a:pt x="320133" y="750444"/>
                </a:lnTo>
                <a:lnTo>
                  <a:pt x="335319" y="724383"/>
                </a:lnTo>
                <a:lnTo>
                  <a:pt x="351383" y="698689"/>
                </a:lnTo>
                <a:lnTo>
                  <a:pt x="369811" y="673158"/>
                </a:lnTo>
                <a:lnTo>
                  <a:pt x="387032" y="647701"/>
                </a:lnTo>
                <a:lnTo>
                  <a:pt x="413265" y="611825"/>
                </a:lnTo>
                <a:lnTo>
                  <a:pt x="440229" y="577489"/>
                </a:lnTo>
                <a:lnTo>
                  <a:pt x="466563" y="542762"/>
                </a:lnTo>
                <a:lnTo>
                  <a:pt x="493557" y="511024"/>
                </a:lnTo>
                <a:lnTo>
                  <a:pt x="519899" y="480171"/>
                </a:lnTo>
                <a:lnTo>
                  <a:pt x="549154" y="449580"/>
                </a:lnTo>
                <a:lnTo>
                  <a:pt x="577012" y="419068"/>
                </a:lnTo>
                <a:lnTo>
                  <a:pt x="603611" y="388578"/>
                </a:lnTo>
                <a:lnTo>
                  <a:pt x="632941" y="360353"/>
                </a:lnTo>
                <a:lnTo>
                  <a:pt x="663081" y="333646"/>
                </a:lnTo>
                <a:lnTo>
                  <a:pt x="693460" y="306541"/>
                </a:lnTo>
                <a:lnTo>
                  <a:pt x="723910" y="282423"/>
                </a:lnTo>
                <a:lnTo>
                  <a:pt x="756639" y="259191"/>
                </a:lnTo>
                <a:lnTo>
                  <a:pt x="790890" y="236220"/>
                </a:lnTo>
                <a:lnTo>
                  <a:pt x="822487" y="213328"/>
                </a:lnTo>
                <a:lnTo>
                  <a:pt x="855555" y="190458"/>
                </a:lnTo>
                <a:lnTo>
                  <a:pt x="889907" y="169853"/>
                </a:lnTo>
                <a:lnTo>
                  <a:pt x="921534" y="153023"/>
                </a:lnTo>
                <a:lnTo>
                  <a:pt x="954611" y="135054"/>
                </a:lnTo>
                <a:lnTo>
                  <a:pt x="988966" y="115902"/>
                </a:lnTo>
                <a:lnTo>
                  <a:pt x="1022851" y="101760"/>
                </a:lnTo>
                <a:lnTo>
                  <a:pt x="1057445" y="89950"/>
                </a:lnTo>
                <a:lnTo>
                  <a:pt x="1091402" y="77984"/>
                </a:lnTo>
                <a:lnTo>
                  <a:pt x="1128274" y="66818"/>
                </a:lnTo>
                <a:lnTo>
                  <a:pt x="1166010" y="55043"/>
                </a:lnTo>
                <a:lnTo>
                  <a:pt x="1204002" y="43934"/>
                </a:lnTo>
                <a:lnTo>
                  <a:pt x="1242071" y="34434"/>
                </a:lnTo>
                <a:lnTo>
                  <a:pt x="1280161" y="29361"/>
                </a:lnTo>
                <a:lnTo>
                  <a:pt x="1318258" y="22496"/>
                </a:lnTo>
                <a:lnTo>
                  <a:pt x="1356357" y="17358"/>
                </a:lnTo>
                <a:lnTo>
                  <a:pt x="1394457" y="13577"/>
                </a:lnTo>
                <a:lnTo>
                  <a:pt x="1432557" y="9353"/>
                </a:lnTo>
                <a:lnTo>
                  <a:pt x="1468399" y="5843"/>
                </a:lnTo>
                <a:lnTo>
                  <a:pt x="1502726" y="1699"/>
                </a:lnTo>
                <a:lnTo>
                  <a:pt x="1539708" y="471"/>
                </a:lnTo>
                <a:lnTo>
                  <a:pt x="1577476" y="107"/>
                </a:lnTo>
                <a:lnTo>
                  <a:pt x="1615478" y="0"/>
                </a:lnTo>
                <a:lnTo>
                  <a:pt x="1653549" y="2225"/>
                </a:lnTo>
                <a:lnTo>
                  <a:pt x="1689383" y="5989"/>
                </a:lnTo>
                <a:lnTo>
                  <a:pt x="1723707" y="9362"/>
                </a:lnTo>
                <a:lnTo>
                  <a:pt x="1760688" y="13466"/>
                </a:lnTo>
                <a:lnTo>
                  <a:pt x="1796199" y="16940"/>
                </a:lnTo>
                <a:lnTo>
                  <a:pt x="1830427" y="23331"/>
                </a:lnTo>
                <a:lnTo>
                  <a:pt x="1865123" y="30587"/>
                </a:lnTo>
                <a:lnTo>
                  <a:pt x="1899109" y="38100"/>
                </a:lnTo>
                <a:lnTo>
                  <a:pt x="1935990" y="45687"/>
                </a:lnTo>
                <a:lnTo>
                  <a:pt x="1971471" y="55556"/>
                </a:lnTo>
                <a:lnTo>
                  <a:pt x="2005691" y="66946"/>
                </a:lnTo>
                <a:lnTo>
                  <a:pt x="2040384" y="75683"/>
                </a:lnTo>
                <a:lnTo>
                  <a:pt x="2074369" y="85892"/>
                </a:lnTo>
                <a:lnTo>
                  <a:pt x="2108992" y="99641"/>
                </a:lnTo>
                <a:lnTo>
                  <a:pt x="2140700" y="114440"/>
                </a:lnTo>
                <a:lnTo>
                  <a:pt x="2171544" y="129549"/>
                </a:lnTo>
                <a:lnTo>
                  <a:pt x="2204390" y="147008"/>
                </a:lnTo>
                <a:lnTo>
                  <a:pt x="2240277" y="16759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3333CC"/>
                </a:solidFill>
              </a:rPr>
              <a:t>Glycoloysis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you can see that </a:t>
            </a:r>
            <a:r>
              <a:rPr lang="en-US" dirty="0" err="1" smtClean="0"/>
              <a:t>Glycolysis</a:t>
            </a:r>
            <a:r>
              <a:rPr lang="en-US" dirty="0" smtClean="0"/>
              <a:t> is a series of chemical reactions that changes Glucose, one step at a time, into Different Molecules. </a:t>
            </a:r>
          </a:p>
          <a:p>
            <a:pPr>
              <a:buNone/>
            </a:pPr>
            <a:r>
              <a:rPr lang="en-US" b="1" dirty="0" smtClean="0"/>
              <a:t>1. </a:t>
            </a:r>
            <a:r>
              <a:rPr lang="en-US" dirty="0" smtClean="0"/>
              <a:t>It starts with Glucose or a Monosaccharide </a:t>
            </a:r>
          </a:p>
          <a:p>
            <a:pPr>
              <a:buNone/>
            </a:pPr>
            <a:r>
              <a:rPr lang="en-US" b="1" dirty="0" smtClean="0"/>
              <a:t>2. C</a:t>
            </a:r>
            <a:r>
              <a:rPr lang="en-US" b="1" baseline="-25000" dirty="0" smtClean="0"/>
              <a:t>6</a:t>
            </a:r>
            <a:r>
              <a:rPr lang="en-US" b="1" dirty="0" smtClean="0"/>
              <a:t>H</a:t>
            </a:r>
            <a:r>
              <a:rPr lang="en-US" b="1" baseline="-25000" dirty="0" smtClean="0"/>
              <a:t>12</a:t>
            </a:r>
            <a:r>
              <a:rPr lang="en-US" b="1" dirty="0" smtClean="0"/>
              <a:t>O</a:t>
            </a:r>
            <a:r>
              <a:rPr lang="en-US" b="1" baseline="-25000" dirty="0" smtClean="0"/>
              <a:t>6</a:t>
            </a:r>
            <a:r>
              <a:rPr lang="en-US" dirty="0" smtClean="0"/>
              <a:t> ; Split the sugar using up two ATP to form 2 PGAL= 3Carbon compound</a:t>
            </a:r>
          </a:p>
          <a:p>
            <a:pPr>
              <a:buNone/>
            </a:pPr>
            <a:r>
              <a:rPr lang="en-US" b="1" dirty="0" smtClean="0"/>
              <a:t>3</a:t>
            </a:r>
            <a:r>
              <a:rPr lang="en-US" dirty="0" smtClean="0"/>
              <a:t>. Energy from the </a:t>
            </a:r>
            <a:r>
              <a:rPr lang="en-US" b="1" dirty="0" smtClean="0"/>
              <a:t>2 PGAL </a:t>
            </a:r>
            <a:r>
              <a:rPr lang="en-US" dirty="0" smtClean="0"/>
              <a:t>forms </a:t>
            </a:r>
            <a:r>
              <a:rPr lang="en-US" b="1" dirty="0" smtClean="0"/>
              <a:t>4 ADP </a:t>
            </a:r>
            <a:r>
              <a:rPr lang="en-US" dirty="0" smtClean="0"/>
              <a:t>and </a:t>
            </a:r>
            <a:r>
              <a:rPr lang="en-US" b="1" dirty="0" smtClean="0"/>
              <a:t>2</a:t>
            </a:r>
            <a:r>
              <a:rPr lang="en-US" dirty="0" smtClean="0"/>
              <a:t> </a:t>
            </a:r>
            <a:r>
              <a:rPr lang="en-US" b="1" dirty="0" smtClean="0"/>
              <a:t>NADH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1111FF"/>
                </a:solidFill>
              </a:rPr>
              <a:t>Laws of Thermodynamics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0600" y="1447800"/>
            <a:ext cx="5867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Most reactions require some energy to get started.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activation energy</a:t>
            </a:r>
            <a:r>
              <a:rPr lang="en-US" sz="3200" dirty="0" smtClean="0"/>
              <a:t>: extra energy needed to get a reaction started</a:t>
            </a:r>
          </a:p>
          <a:p>
            <a:r>
              <a:rPr lang="en-US" sz="3200" dirty="0" smtClean="0"/>
              <a:t>	-destabilizes existing chemical bonds</a:t>
            </a:r>
          </a:p>
          <a:p>
            <a:r>
              <a:rPr lang="en-US" sz="3200" dirty="0" smtClean="0"/>
              <a:t>	-required even for </a:t>
            </a:r>
            <a:r>
              <a:rPr lang="en-US" sz="3200" dirty="0" err="1" smtClean="0"/>
              <a:t>exergonic</a:t>
            </a:r>
            <a:r>
              <a:rPr lang="en-US" sz="3200" dirty="0" smtClean="0"/>
              <a:t> reactions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catalysts</a:t>
            </a:r>
            <a:r>
              <a:rPr lang="en-US" sz="3200" dirty="0" smtClean="0"/>
              <a:t>: substances that lower the activation energy of a reaction</a:t>
            </a:r>
            <a:endParaRPr lang="en-US" sz="32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3333CC"/>
                </a:solidFill>
              </a:rPr>
              <a:t>Glycoloysis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4. 4 ADP forms into 4 ATP by </a:t>
            </a:r>
            <a:r>
              <a:rPr lang="en-US" b="1" dirty="0" err="1" smtClean="0">
                <a:solidFill>
                  <a:srgbClr val="FF0000"/>
                </a:solidFill>
              </a:rPr>
              <a:t>phosphorylation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 smtClean="0"/>
              <a:t>This uses 2 ATP.</a:t>
            </a:r>
          </a:p>
          <a:p>
            <a:pPr>
              <a:buNone/>
            </a:pPr>
            <a:r>
              <a:rPr lang="en-US" dirty="0" smtClean="0"/>
              <a:t>5. That is a Net gain of </a:t>
            </a:r>
            <a:r>
              <a:rPr lang="en-US" b="1" dirty="0" smtClean="0"/>
              <a:t>2 ATP </a:t>
            </a:r>
            <a:r>
              <a:rPr lang="en-US" dirty="0" smtClean="0"/>
              <a:t>in </a:t>
            </a:r>
            <a:r>
              <a:rPr lang="en-US" dirty="0" err="1" smtClean="0"/>
              <a:t>Glycolysis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And </a:t>
            </a:r>
            <a:r>
              <a:rPr lang="en-US" b="1" dirty="0" err="1" smtClean="0"/>
              <a:t>Pyruvic</a:t>
            </a:r>
            <a:r>
              <a:rPr lang="en-US" b="1" dirty="0" smtClean="0"/>
              <a:t> Acid.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err="1" smtClean="0"/>
              <a:t>Glycolysis</a:t>
            </a:r>
            <a:r>
              <a:rPr lang="en-US" b="1" dirty="0" smtClean="0"/>
              <a:t> is an </a:t>
            </a:r>
            <a:r>
              <a:rPr lang="en-US" b="1" dirty="0" err="1" smtClean="0"/>
              <a:t>Anerobic</a:t>
            </a:r>
            <a:r>
              <a:rPr lang="en-US" b="1" dirty="0" smtClean="0"/>
              <a:t> Phase!! No O</a:t>
            </a:r>
            <a:r>
              <a:rPr lang="en-US" b="1" baseline="-25000" dirty="0" smtClean="0"/>
              <a:t>2</a:t>
            </a:r>
            <a:r>
              <a:rPr lang="en-US" b="1" dirty="0" smtClean="0"/>
              <a:t> requirement.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3333CC"/>
                </a:solidFill>
              </a:rPr>
              <a:t>Glycoloysis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Glycoloysis</a:t>
            </a:r>
            <a:r>
              <a:rPr lang="en-US" dirty="0" smtClean="0"/>
              <a:t> converts </a:t>
            </a:r>
            <a:r>
              <a:rPr lang="en-US" b="1" u="sng" dirty="0" smtClean="0">
                <a:solidFill>
                  <a:srgbClr val="0070C0"/>
                </a:solidFill>
              </a:rPr>
              <a:t>glucose to pyruvate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-a 10-step biochemical pathway</a:t>
            </a:r>
          </a:p>
          <a:p>
            <a:pPr>
              <a:buNone/>
            </a:pPr>
            <a:r>
              <a:rPr lang="en-US" dirty="0" smtClean="0"/>
              <a:t>-occurs in the cytoplasm</a:t>
            </a:r>
          </a:p>
          <a:p>
            <a:pPr>
              <a:buNone/>
            </a:pPr>
            <a:r>
              <a:rPr lang="en-US" dirty="0" smtClean="0"/>
              <a:t>-2 molecules of pyruvate are formed</a:t>
            </a:r>
          </a:p>
          <a:p>
            <a:pPr>
              <a:buNone/>
            </a:pPr>
            <a:r>
              <a:rPr lang="en-US" dirty="0" smtClean="0"/>
              <a:t>-net production of 2 ATP molecules by substrate-level phosphorylation</a:t>
            </a:r>
          </a:p>
          <a:p>
            <a:pPr>
              <a:buNone/>
            </a:pPr>
            <a:r>
              <a:rPr lang="en-US" dirty="0" smtClean="0"/>
              <a:t>-2 NADH produced by the reduction of NAD</a:t>
            </a:r>
            <a:r>
              <a:rPr lang="en-US" baseline="30000" dirty="0" smtClean="0"/>
              <a:t>+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3" descr="09_09_Glycolysis_9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2401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4" descr="09_09_Glycolysis_4-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"/>
            <a:ext cx="91424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490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v65819_07_06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81000"/>
            <a:ext cx="3825875" cy="613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2590800"/>
            <a:ext cx="127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Glucose: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4267200"/>
            <a:ext cx="2333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2.6 Carbon Sugar PGAL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v65819_07_06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6638" y="425450"/>
            <a:ext cx="4530725" cy="600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v65819_07_06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5563" y="211138"/>
            <a:ext cx="3949700" cy="643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ARTInkShape-1"/>
          <p:cNvSpPr/>
          <p:nvPr>
            <p:custDataLst>
              <p:tags r:id="rId1"/>
            </p:custDataLst>
          </p:nvPr>
        </p:nvSpPr>
        <p:spPr>
          <a:xfrm>
            <a:off x="4282440" y="6324600"/>
            <a:ext cx="22861" cy="15241"/>
          </a:xfrm>
          <a:custGeom>
            <a:avLst/>
            <a:gdLst/>
            <a:ahLst/>
            <a:cxnLst/>
            <a:rect l="0" t="0" r="0" b="0"/>
            <a:pathLst>
              <a:path w="22861" h="15241">
                <a:moveTo>
                  <a:pt x="22860" y="0"/>
                </a:moveTo>
                <a:lnTo>
                  <a:pt x="22860" y="0"/>
                </a:lnTo>
                <a:lnTo>
                  <a:pt x="18815" y="4045"/>
                </a:lnTo>
                <a:lnTo>
                  <a:pt x="14571" y="6031"/>
                </a:lnTo>
                <a:lnTo>
                  <a:pt x="12254" y="6561"/>
                </a:lnTo>
                <a:lnTo>
                  <a:pt x="0" y="1524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3333CC"/>
                </a:solidFill>
              </a:rPr>
              <a:t>Glycolysis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fate of pyruvate depends on oxygen availability.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When oxygen is present, pyruvate is oxidized to acetyl-CoA which enters the Krebs cycle</a:t>
            </a:r>
          </a:p>
          <a:p>
            <a:pPr>
              <a:buNone/>
            </a:pPr>
            <a:r>
              <a:rPr lang="en-US" dirty="0" smtClean="0"/>
              <a:t>Without oxygen, pyruvate is reduced in order to oxidize NADH back to NAD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14" name="SMARTInkShape-8"/>
          <p:cNvSpPr/>
          <p:nvPr>
            <p:custDataLst>
              <p:tags r:id="rId1"/>
            </p:custDataLst>
          </p:nvPr>
        </p:nvSpPr>
        <p:spPr>
          <a:xfrm>
            <a:off x="727959" y="3729504"/>
            <a:ext cx="2021751" cy="555025"/>
          </a:xfrm>
          <a:custGeom>
            <a:avLst/>
            <a:gdLst/>
            <a:ahLst/>
            <a:cxnLst/>
            <a:rect l="0" t="0" r="0" b="0"/>
            <a:pathLst>
              <a:path w="2021751" h="555025">
                <a:moveTo>
                  <a:pt x="1917270" y="528987"/>
                </a:moveTo>
                <a:lnTo>
                  <a:pt x="1917270" y="528987"/>
                </a:lnTo>
                <a:lnTo>
                  <a:pt x="1913802" y="525520"/>
                </a:lnTo>
                <a:lnTo>
                  <a:pt x="1912055" y="525224"/>
                </a:lnTo>
                <a:lnTo>
                  <a:pt x="1910165" y="525753"/>
                </a:lnTo>
                <a:lnTo>
                  <a:pt x="1906129" y="527550"/>
                </a:lnTo>
                <a:lnTo>
                  <a:pt x="1876170" y="528971"/>
                </a:lnTo>
                <a:lnTo>
                  <a:pt x="1845265" y="528986"/>
                </a:lnTo>
                <a:lnTo>
                  <a:pt x="1823631" y="528261"/>
                </a:lnTo>
                <a:lnTo>
                  <a:pt x="1792310" y="523061"/>
                </a:lnTo>
                <a:lnTo>
                  <a:pt x="1760402" y="522536"/>
                </a:lnTo>
                <a:lnTo>
                  <a:pt x="1727843" y="517297"/>
                </a:lnTo>
                <a:lnTo>
                  <a:pt x="1701730" y="516196"/>
                </a:lnTo>
                <a:lnTo>
                  <a:pt x="1671117" y="515252"/>
                </a:lnTo>
                <a:lnTo>
                  <a:pt x="1641418" y="510765"/>
                </a:lnTo>
                <a:lnTo>
                  <a:pt x="1616370" y="509800"/>
                </a:lnTo>
                <a:lnTo>
                  <a:pt x="1585367" y="509473"/>
                </a:lnTo>
                <a:lnTo>
                  <a:pt x="1561461" y="509417"/>
                </a:lnTo>
                <a:lnTo>
                  <a:pt x="1532526" y="509400"/>
                </a:lnTo>
                <a:lnTo>
                  <a:pt x="1507905" y="509395"/>
                </a:lnTo>
                <a:lnTo>
                  <a:pt x="1479888" y="509394"/>
                </a:lnTo>
                <a:lnTo>
                  <a:pt x="1452072" y="509393"/>
                </a:lnTo>
                <a:lnTo>
                  <a:pt x="1421979" y="509393"/>
                </a:lnTo>
                <a:lnTo>
                  <a:pt x="1393549" y="509393"/>
                </a:lnTo>
                <a:lnTo>
                  <a:pt x="1363273" y="509393"/>
                </a:lnTo>
                <a:lnTo>
                  <a:pt x="1331321" y="509393"/>
                </a:lnTo>
                <a:lnTo>
                  <a:pt x="1298873" y="509393"/>
                </a:lnTo>
                <a:lnTo>
                  <a:pt x="1266278" y="509393"/>
                </a:lnTo>
                <a:lnTo>
                  <a:pt x="1237106" y="509393"/>
                </a:lnTo>
                <a:lnTo>
                  <a:pt x="1206611" y="509393"/>
                </a:lnTo>
                <a:lnTo>
                  <a:pt x="1174594" y="509393"/>
                </a:lnTo>
                <a:lnTo>
                  <a:pt x="1142127" y="509393"/>
                </a:lnTo>
                <a:lnTo>
                  <a:pt x="1109526" y="509393"/>
                </a:lnTo>
                <a:lnTo>
                  <a:pt x="1085832" y="509393"/>
                </a:lnTo>
                <a:lnTo>
                  <a:pt x="1060788" y="509393"/>
                </a:lnTo>
                <a:lnTo>
                  <a:pt x="1035142" y="509393"/>
                </a:lnTo>
                <a:lnTo>
                  <a:pt x="1011165" y="509393"/>
                </a:lnTo>
                <a:lnTo>
                  <a:pt x="987688" y="509393"/>
                </a:lnTo>
                <a:lnTo>
                  <a:pt x="962739" y="509393"/>
                </a:lnTo>
                <a:lnTo>
                  <a:pt x="939072" y="509393"/>
                </a:lnTo>
                <a:lnTo>
                  <a:pt x="916458" y="509393"/>
                </a:lnTo>
                <a:lnTo>
                  <a:pt x="894312" y="509393"/>
                </a:lnTo>
                <a:lnTo>
                  <a:pt x="870439" y="507458"/>
                </a:lnTo>
                <a:lnTo>
                  <a:pt x="846040" y="504904"/>
                </a:lnTo>
                <a:lnTo>
                  <a:pt x="823101" y="503769"/>
                </a:lnTo>
                <a:lnTo>
                  <a:pt x="800810" y="505200"/>
                </a:lnTo>
                <a:lnTo>
                  <a:pt x="778083" y="507530"/>
                </a:lnTo>
                <a:lnTo>
                  <a:pt x="753467" y="508564"/>
                </a:lnTo>
                <a:lnTo>
                  <a:pt x="729948" y="509025"/>
                </a:lnTo>
                <a:lnTo>
                  <a:pt x="706674" y="509230"/>
                </a:lnTo>
                <a:lnTo>
                  <a:pt x="681816" y="509320"/>
                </a:lnTo>
                <a:lnTo>
                  <a:pt x="658189" y="509361"/>
                </a:lnTo>
                <a:lnTo>
                  <a:pt x="634867" y="509378"/>
                </a:lnTo>
                <a:lnTo>
                  <a:pt x="609987" y="509387"/>
                </a:lnTo>
                <a:lnTo>
                  <a:pt x="586351" y="511325"/>
                </a:lnTo>
                <a:lnTo>
                  <a:pt x="563750" y="513880"/>
                </a:lnTo>
                <a:lnTo>
                  <a:pt x="541610" y="515016"/>
                </a:lnTo>
                <a:lnTo>
                  <a:pt x="519675" y="515521"/>
                </a:lnTo>
                <a:lnTo>
                  <a:pt x="497105" y="515745"/>
                </a:lnTo>
                <a:lnTo>
                  <a:pt x="472560" y="515845"/>
                </a:lnTo>
                <a:lnTo>
                  <a:pt x="449072" y="515889"/>
                </a:lnTo>
                <a:lnTo>
                  <a:pt x="426537" y="515909"/>
                </a:lnTo>
                <a:lnTo>
                  <a:pt x="404427" y="515917"/>
                </a:lnTo>
                <a:lnTo>
                  <a:pt x="382505" y="517857"/>
                </a:lnTo>
                <a:lnTo>
                  <a:pt x="351698" y="521093"/>
                </a:lnTo>
                <a:lnTo>
                  <a:pt x="322250" y="523987"/>
                </a:lnTo>
                <a:lnTo>
                  <a:pt x="292479" y="527506"/>
                </a:lnTo>
                <a:lnTo>
                  <a:pt x="265273" y="530484"/>
                </a:lnTo>
                <a:lnTo>
                  <a:pt x="234957" y="535962"/>
                </a:lnTo>
                <a:lnTo>
                  <a:pt x="204203" y="542181"/>
                </a:lnTo>
                <a:lnTo>
                  <a:pt x="174306" y="547318"/>
                </a:lnTo>
                <a:lnTo>
                  <a:pt x="144078" y="553585"/>
                </a:lnTo>
                <a:lnTo>
                  <a:pt x="114102" y="554979"/>
                </a:lnTo>
                <a:lnTo>
                  <a:pt x="109912" y="555024"/>
                </a:lnTo>
                <a:lnTo>
                  <a:pt x="106393" y="553602"/>
                </a:lnTo>
                <a:lnTo>
                  <a:pt x="100548" y="548152"/>
                </a:lnTo>
                <a:lnTo>
                  <a:pt x="93177" y="533456"/>
                </a:lnTo>
                <a:lnTo>
                  <a:pt x="87154" y="502590"/>
                </a:lnTo>
                <a:lnTo>
                  <a:pt x="79501" y="476682"/>
                </a:lnTo>
                <a:lnTo>
                  <a:pt x="71001" y="444659"/>
                </a:lnTo>
                <a:lnTo>
                  <a:pt x="64506" y="415383"/>
                </a:lnTo>
                <a:lnTo>
                  <a:pt x="57259" y="387276"/>
                </a:lnTo>
                <a:lnTo>
                  <a:pt x="46968" y="357016"/>
                </a:lnTo>
                <a:lnTo>
                  <a:pt x="39000" y="328616"/>
                </a:lnTo>
                <a:lnTo>
                  <a:pt x="32043" y="298269"/>
                </a:lnTo>
                <a:lnTo>
                  <a:pt x="25386" y="270570"/>
                </a:lnTo>
                <a:lnTo>
                  <a:pt x="18817" y="243978"/>
                </a:lnTo>
                <a:lnTo>
                  <a:pt x="13000" y="217714"/>
                </a:lnTo>
                <a:lnTo>
                  <a:pt x="10228" y="191547"/>
                </a:lnTo>
                <a:lnTo>
                  <a:pt x="5859" y="166135"/>
                </a:lnTo>
                <a:lnTo>
                  <a:pt x="2080" y="137676"/>
                </a:lnTo>
                <a:lnTo>
                  <a:pt x="0" y="125020"/>
                </a:lnTo>
                <a:lnTo>
                  <a:pt x="2949" y="97038"/>
                </a:lnTo>
                <a:lnTo>
                  <a:pt x="7159" y="86397"/>
                </a:lnTo>
                <a:lnTo>
                  <a:pt x="25806" y="60245"/>
                </a:lnTo>
                <a:lnTo>
                  <a:pt x="44779" y="51848"/>
                </a:lnTo>
                <a:lnTo>
                  <a:pt x="62945" y="47495"/>
                </a:lnTo>
                <a:lnTo>
                  <a:pt x="90592" y="46629"/>
                </a:lnTo>
                <a:lnTo>
                  <a:pt x="117939" y="51317"/>
                </a:lnTo>
                <a:lnTo>
                  <a:pt x="145582" y="51933"/>
                </a:lnTo>
                <a:lnTo>
                  <a:pt x="170948" y="55584"/>
                </a:lnTo>
                <a:lnTo>
                  <a:pt x="193102" y="57328"/>
                </a:lnTo>
                <a:lnTo>
                  <a:pt x="216979" y="58104"/>
                </a:lnTo>
                <a:lnTo>
                  <a:pt x="243386" y="58541"/>
                </a:lnTo>
                <a:lnTo>
                  <a:pt x="274078" y="58688"/>
                </a:lnTo>
                <a:lnTo>
                  <a:pt x="304949" y="58717"/>
                </a:lnTo>
                <a:lnTo>
                  <a:pt x="328858" y="56786"/>
                </a:lnTo>
                <a:lnTo>
                  <a:pt x="354240" y="54234"/>
                </a:lnTo>
                <a:lnTo>
                  <a:pt x="385576" y="52798"/>
                </a:lnTo>
                <a:lnTo>
                  <a:pt x="416793" y="52372"/>
                </a:lnTo>
                <a:lnTo>
                  <a:pt x="445476" y="52246"/>
                </a:lnTo>
                <a:lnTo>
                  <a:pt x="476633" y="51483"/>
                </a:lnTo>
                <a:lnTo>
                  <a:pt x="508845" y="47709"/>
                </a:lnTo>
                <a:lnTo>
                  <a:pt x="541371" y="46268"/>
                </a:lnTo>
                <a:lnTo>
                  <a:pt x="573263" y="45842"/>
                </a:lnTo>
                <a:lnTo>
                  <a:pt x="602872" y="45715"/>
                </a:lnTo>
                <a:lnTo>
                  <a:pt x="626247" y="45685"/>
                </a:lnTo>
                <a:lnTo>
                  <a:pt x="649215" y="43737"/>
                </a:lnTo>
                <a:lnTo>
                  <a:pt x="680611" y="40495"/>
                </a:lnTo>
                <a:lnTo>
                  <a:pt x="712169" y="39535"/>
                </a:lnTo>
                <a:lnTo>
                  <a:pt x="735783" y="39310"/>
                </a:lnTo>
                <a:lnTo>
                  <a:pt x="758374" y="39210"/>
                </a:lnTo>
                <a:lnTo>
                  <a:pt x="780510" y="39166"/>
                </a:lnTo>
                <a:lnTo>
                  <a:pt x="802443" y="39146"/>
                </a:lnTo>
                <a:lnTo>
                  <a:pt x="824286" y="39137"/>
                </a:lnTo>
                <a:lnTo>
                  <a:pt x="846090" y="39133"/>
                </a:lnTo>
                <a:lnTo>
                  <a:pt x="867875" y="39132"/>
                </a:lnTo>
                <a:lnTo>
                  <a:pt x="889653" y="39131"/>
                </a:lnTo>
                <a:lnTo>
                  <a:pt x="911427" y="39130"/>
                </a:lnTo>
                <a:lnTo>
                  <a:pt x="933200" y="39130"/>
                </a:lnTo>
                <a:lnTo>
                  <a:pt x="954972" y="39130"/>
                </a:lnTo>
                <a:lnTo>
                  <a:pt x="976744" y="39130"/>
                </a:lnTo>
                <a:lnTo>
                  <a:pt x="998515" y="39130"/>
                </a:lnTo>
                <a:lnTo>
                  <a:pt x="1020287" y="39130"/>
                </a:lnTo>
                <a:lnTo>
                  <a:pt x="1052944" y="35663"/>
                </a:lnTo>
                <a:lnTo>
                  <a:pt x="1082134" y="33507"/>
                </a:lnTo>
                <a:lnTo>
                  <a:pt x="1112635" y="32868"/>
                </a:lnTo>
                <a:lnTo>
                  <a:pt x="1144653" y="32678"/>
                </a:lnTo>
                <a:lnTo>
                  <a:pt x="1173653" y="32623"/>
                </a:lnTo>
                <a:lnTo>
                  <a:pt x="1204098" y="32606"/>
                </a:lnTo>
                <a:lnTo>
                  <a:pt x="1236100" y="32601"/>
                </a:lnTo>
                <a:lnTo>
                  <a:pt x="1265096" y="29132"/>
                </a:lnTo>
                <a:lnTo>
                  <a:pt x="1295539" y="26975"/>
                </a:lnTo>
                <a:lnTo>
                  <a:pt x="1324073" y="26337"/>
                </a:lnTo>
                <a:lnTo>
                  <a:pt x="1354379" y="26147"/>
                </a:lnTo>
                <a:lnTo>
                  <a:pt x="1386340" y="26091"/>
                </a:lnTo>
                <a:lnTo>
                  <a:pt x="1415323" y="26075"/>
                </a:lnTo>
                <a:lnTo>
                  <a:pt x="1445763" y="26069"/>
                </a:lnTo>
                <a:lnTo>
                  <a:pt x="1474296" y="26068"/>
                </a:lnTo>
                <a:lnTo>
                  <a:pt x="1504602" y="22600"/>
                </a:lnTo>
                <a:lnTo>
                  <a:pt x="1533096" y="20444"/>
                </a:lnTo>
                <a:lnTo>
                  <a:pt x="1559923" y="19805"/>
                </a:lnTo>
                <a:lnTo>
                  <a:pt x="1586257" y="19615"/>
                </a:lnTo>
                <a:lnTo>
                  <a:pt x="1615911" y="19559"/>
                </a:lnTo>
                <a:lnTo>
                  <a:pt x="1640744" y="19543"/>
                </a:lnTo>
                <a:lnTo>
                  <a:pt x="1665358" y="16071"/>
                </a:lnTo>
                <a:lnTo>
                  <a:pt x="1697970" y="13913"/>
                </a:lnTo>
                <a:lnTo>
                  <a:pt x="1728275" y="9807"/>
                </a:lnTo>
                <a:lnTo>
                  <a:pt x="1759307" y="6406"/>
                </a:lnTo>
                <a:lnTo>
                  <a:pt x="1789546" y="936"/>
                </a:lnTo>
                <a:lnTo>
                  <a:pt x="1815518" y="138"/>
                </a:lnTo>
                <a:lnTo>
                  <a:pt x="1846723" y="0"/>
                </a:lnTo>
                <a:lnTo>
                  <a:pt x="1873547" y="685"/>
                </a:lnTo>
                <a:lnTo>
                  <a:pt x="1902758" y="7321"/>
                </a:lnTo>
                <a:lnTo>
                  <a:pt x="1923049" y="17449"/>
                </a:lnTo>
                <a:lnTo>
                  <a:pt x="1953946" y="44332"/>
                </a:lnTo>
                <a:lnTo>
                  <a:pt x="1976179" y="74533"/>
                </a:lnTo>
                <a:lnTo>
                  <a:pt x="1986533" y="100633"/>
                </a:lnTo>
                <a:lnTo>
                  <a:pt x="1993350" y="130408"/>
                </a:lnTo>
                <a:lnTo>
                  <a:pt x="2002155" y="156879"/>
                </a:lnTo>
                <a:lnTo>
                  <a:pt x="2008702" y="182150"/>
                </a:lnTo>
                <a:lnTo>
                  <a:pt x="2015239" y="211409"/>
                </a:lnTo>
                <a:lnTo>
                  <a:pt x="2019837" y="239673"/>
                </a:lnTo>
                <a:lnTo>
                  <a:pt x="2021199" y="269819"/>
                </a:lnTo>
                <a:lnTo>
                  <a:pt x="2021659" y="299510"/>
                </a:lnTo>
                <a:lnTo>
                  <a:pt x="2021750" y="330828"/>
                </a:lnTo>
                <a:lnTo>
                  <a:pt x="2019833" y="356797"/>
                </a:lnTo>
                <a:lnTo>
                  <a:pt x="2016601" y="375400"/>
                </a:lnTo>
                <a:lnTo>
                  <a:pt x="2014695" y="401276"/>
                </a:lnTo>
                <a:lnTo>
                  <a:pt x="2009641" y="425872"/>
                </a:lnTo>
                <a:lnTo>
                  <a:pt x="2008039" y="448730"/>
                </a:lnTo>
                <a:lnTo>
                  <a:pt x="2005267" y="456064"/>
                </a:lnTo>
                <a:lnTo>
                  <a:pt x="2003511" y="458600"/>
                </a:lnTo>
                <a:lnTo>
                  <a:pt x="1983438" y="472566"/>
                </a:lnTo>
                <a:lnTo>
                  <a:pt x="1959581" y="476187"/>
                </a:lnTo>
                <a:lnTo>
                  <a:pt x="1935555" y="475938"/>
                </a:lnTo>
                <a:lnTo>
                  <a:pt x="1904674" y="471552"/>
                </a:lnTo>
                <a:lnTo>
                  <a:pt x="1873623" y="468668"/>
                </a:lnTo>
                <a:lnTo>
                  <a:pt x="1852877" y="465893"/>
                </a:lnTo>
                <a:lnTo>
                  <a:pt x="1826723" y="464660"/>
                </a:lnTo>
                <a:lnTo>
                  <a:pt x="1797308" y="460498"/>
                </a:lnTo>
                <a:lnTo>
                  <a:pt x="1767869" y="454669"/>
                </a:lnTo>
                <a:lnTo>
                  <a:pt x="1739633" y="451812"/>
                </a:lnTo>
                <a:lnTo>
                  <a:pt x="1712882" y="450966"/>
                </a:lnTo>
                <a:lnTo>
                  <a:pt x="1686571" y="450716"/>
                </a:lnTo>
                <a:lnTo>
                  <a:pt x="1660390" y="450642"/>
                </a:lnTo>
                <a:lnTo>
                  <a:pt x="1634248" y="447152"/>
                </a:lnTo>
                <a:lnTo>
                  <a:pt x="1602445" y="444686"/>
                </a:lnTo>
                <a:lnTo>
                  <a:pt x="1571682" y="443533"/>
                </a:lnTo>
                <a:lnTo>
                  <a:pt x="1552084" y="440369"/>
                </a:lnTo>
                <a:lnTo>
                  <a:pt x="1524456" y="443447"/>
                </a:lnTo>
                <a:lnTo>
                  <a:pt x="1493241" y="443996"/>
                </a:lnTo>
                <a:lnTo>
                  <a:pt x="1490892" y="444023"/>
                </a:lnTo>
                <a:lnTo>
                  <a:pt x="1479664" y="45061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Shape-9"/>
          <p:cNvSpPr/>
          <p:nvPr>
            <p:custDataLst>
              <p:tags r:id="rId2"/>
            </p:custDataLst>
          </p:nvPr>
        </p:nvSpPr>
        <p:spPr>
          <a:xfrm>
            <a:off x="6446520" y="3735977"/>
            <a:ext cx="1254036" cy="32658"/>
          </a:xfrm>
          <a:custGeom>
            <a:avLst/>
            <a:gdLst/>
            <a:ahLst/>
            <a:cxnLst/>
            <a:rect l="0" t="0" r="0" b="0"/>
            <a:pathLst>
              <a:path w="1254036" h="32658">
                <a:moveTo>
                  <a:pt x="0" y="32657"/>
                </a:moveTo>
                <a:lnTo>
                  <a:pt x="0" y="32657"/>
                </a:lnTo>
                <a:lnTo>
                  <a:pt x="30740" y="29190"/>
                </a:lnTo>
                <a:lnTo>
                  <a:pt x="59130" y="26005"/>
                </a:lnTo>
                <a:lnTo>
                  <a:pt x="84931" y="21091"/>
                </a:lnTo>
                <a:lnTo>
                  <a:pt x="117331" y="15764"/>
                </a:lnTo>
                <a:lnTo>
                  <a:pt x="143137" y="13863"/>
                </a:lnTo>
                <a:lnTo>
                  <a:pt x="171669" y="13300"/>
                </a:lnTo>
                <a:lnTo>
                  <a:pt x="203485" y="13110"/>
                </a:lnTo>
                <a:lnTo>
                  <a:pt x="228900" y="15012"/>
                </a:lnTo>
                <a:lnTo>
                  <a:pt x="254814" y="20172"/>
                </a:lnTo>
                <a:lnTo>
                  <a:pt x="282813" y="24362"/>
                </a:lnTo>
                <a:lnTo>
                  <a:pt x="312154" y="25603"/>
                </a:lnTo>
                <a:lnTo>
                  <a:pt x="339233" y="25971"/>
                </a:lnTo>
                <a:lnTo>
                  <a:pt x="365641" y="26080"/>
                </a:lnTo>
                <a:lnTo>
                  <a:pt x="393786" y="26112"/>
                </a:lnTo>
                <a:lnTo>
                  <a:pt x="423171" y="26122"/>
                </a:lnTo>
                <a:lnTo>
                  <a:pt x="450262" y="26125"/>
                </a:lnTo>
                <a:lnTo>
                  <a:pt x="476674" y="26125"/>
                </a:lnTo>
                <a:lnTo>
                  <a:pt x="504819" y="26126"/>
                </a:lnTo>
                <a:lnTo>
                  <a:pt x="536140" y="26126"/>
                </a:lnTo>
                <a:lnTo>
                  <a:pt x="566466" y="26126"/>
                </a:lnTo>
                <a:lnTo>
                  <a:pt x="595771" y="26126"/>
                </a:lnTo>
                <a:lnTo>
                  <a:pt x="627436" y="24190"/>
                </a:lnTo>
                <a:lnTo>
                  <a:pt x="657863" y="20956"/>
                </a:lnTo>
                <a:lnTo>
                  <a:pt x="687198" y="18062"/>
                </a:lnTo>
                <a:lnTo>
                  <a:pt x="716937" y="14544"/>
                </a:lnTo>
                <a:lnTo>
                  <a:pt x="746067" y="13502"/>
                </a:lnTo>
                <a:lnTo>
                  <a:pt x="775745" y="13193"/>
                </a:lnTo>
                <a:lnTo>
                  <a:pt x="804858" y="13102"/>
                </a:lnTo>
                <a:lnTo>
                  <a:pt x="836465" y="11139"/>
                </a:lnTo>
                <a:lnTo>
                  <a:pt x="868811" y="7897"/>
                </a:lnTo>
                <a:lnTo>
                  <a:pt x="901376" y="6936"/>
                </a:lnTo>
                <a:lnTo>
                  <a:pt x="932071" y="6651"/>
                </a:lnTo>
                <a:lnTo>
                  <a:pt x="961485" y="6567"/>
                </a:lnTo>
                <a:lnTo>
                  <a:pt x="991246" y="6542"/>
                </a:lnTo>
                <a:lnTo>
                  <a:pt x="1020385" y="4600"/>
                </a:lnTo>
                <a:lnTo>
                  <a:pt x="1050064" y="1363"/>
                </a:lnTo>
                <a:lnTo>
                  <a:pt x="1077242" y="404"/>
                </a:lnTo>
                <a:lnTo>
                  <a:pt x="1105615" y="120"/>
                </a:lnTo>
                <a:lnTo>
                  <a:pt x="1133132" y="35"/>
                </a:lnTo>
                <a:lnTo>
                  <a:pt x="1158944" y="10"/>
                </a:lnTo>
                <a:lnTo>
                  <a:pt x="1187639" y="3"/>
                </a:lnTo>
                <a:lnTo>
                  <a:pt x="1254035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Shape-10"/>
          <p:cNvSpPr/>
          <p:nvPr>
            <p:custDataLst>
              <p:tags r:id="rId3"/>
            </p:custDataLst>
          </p:nvPr>
        </p:nvSpPr>
        <p:spPr>
          <a:xfrm>
            <a:off x="3749040" y="4820314"/>
            <a:ext cx="1345475" cy="32538"/>
          </a:xfrm>
          <a:custGeom>
            <a:avLst/>
            <a:gdLst/>
            <a:ahLst/>
            <a:cxnLst/>
            <a:rect l="0" t="0" r="0" b="0"/>
            <a:pathLst>
              <a:path w="1345475" h="32538">
                <a:moveTo>
                  <a:pt x="0" y="26006"/>
                </a:moveTo>
                <a:lnTo>
                  <a:pt x="0" y="26006"/>
                </a:lnTo>
                <a:lnTo>
                  <a:pt x="30740" y="26006"/>
                </a:lnTo>
                <a:lnTo>
                  <a:pt x="58618" y="26006"/>
                </a:lnTo>
                <a:lnTo>
                  <a:pt x="90117" y="26732"/>
                </a:lnTo>
                <a:lnTo>
                  <a:pt x="120456" y="31629"/>
                </a:lnTo>
                <a:lnTo>
                  <a:pt x="145714" y="32358"/>
                </a:lnTo>
                <a:lnTo>
                  <a:pt x="174610" y="32484"/>
                </a:lnTo>
                <a:lnTo>
                  <a:pt x="198073" y="32514"/>
                </a:lnTo>
                <a:lnTo>
                  <a:pt x="221080" y="32527"/>
                </a:lnTo>
                <a:lnTo>
                  <a:pt x="250562" y="32534"/>
                </a:lnTo>
                <a:lnTo>
                  <a:pt x="275022" y="32536"/>
                </a:lnTo>
                <a:lnTo>
                  <a:pt x="302358" y="32537"/>
                </a:lnTo>
                <a:lnTo>
                  <a:pt x="331009" y="29070"/>
                </a:lnTo>
                <a:lnTo>
                  <a:pt x="354669" y="27368"/>
                </a:lnTo>
                <a:lnTo>
                  <a:pt x="386664" y="26410"/>
                </a:lnTo>
                <a:lnTo>
                  <a:pt x="416980" y="22618"/>
                </a:lnTo>
                <a:lnTo>
                  <a:pt x="446836" y="20096"/>
                </a:lnTo>
                <a:lnTo>
                  <a:pt x="470978" y="19750"/>
                </a:lnTo>
                <a:lnTo>
                  <a:pt x="496707" y="19597"/>
                </a:lnTo>
                <a:lnTo>
                  <a:pt x="521204" y="19529"/>
                </a:lnTo>
                <a:lnTo>
                  <a:pt x="553493" y="19491"/>
                </a:lnTo>
                <a:lnTo>
                  <a:pt x="580067" y="19482"/>
                </a:lnTo>
                <a:lnTo>
                  <a:pt x="608811" y="19477"/>
                </a:lnTo>
                <a:lnTo>
                  <a:pt x="635617" y="19476"/>
                </a:lnTo>
                <a:lnTo>
                  <a:pt x="663674" y="19475"/>
                </a:lnTo>
                <a:lnTo>
                  <a:pt x="689323" y="19475"/>
                </a:lnTo>
                <a:lnTo>
                  <a:pt x="713937" y="19474"/>
                </a:lnTo>
                <a:lnTo>
                  <a:pt x="738462" y="19474"/>
                </a:lnTo>
                <a:lnTo>
                  <a:pt x="766960" y="19474"/>
                </a:lnTo>
                <a:lnTo>
                  <a:pt x="796819" y="14986"/>
                </a:lnTo>
                <a:lnTo>
                  <a:pt x="821424" y="13548"/>
                </a:lnTo>
                <a:lnTo>
                  <a:pt x="847098" y="13122"/>
                </a:lnTo>
                <a:lnTo>
                  <a:pt x="873090" y="12996"/>
                </a:lnTo>
                <a:lnTo>
                  <a:pt x="900628" y="12959"/>
                </a:lnTo>
                <a:lnTo>
                  <a:pt x="923519" y="12950"/>
                </a:lnTo>
                <a:lnTo>
                  <a:pt x="950485" y="12945"/>
                </a:lnTo>
                <a:lnTo>
                  <a:pt x="973013" y="12944"/>
                </a:lnTo>
                <a:lnTo>
                  <a:pt x="999959" y="12218"/>
                </a:lnTo>
                <a:lnTo>
                  <a:pt x="1028868" y="9476"/>
                </a:lnTo>
                <a:lnTo>
                  <a:pt x="1056715" y="7773"/>
                </a:lnTo>
                <a:lnTo>
                  <a:pt x="1089131" y="6815"/>
                </a:lnTo>
                <a:lnTo>
                  <a:pt x="1115669" y="6531"/>
                </a:lnTo>
                <a:lnTo>
                  <a:pt x="1138110" y="5739"/>
                </a:lnTo>
                <a:lnTo>
                  <a:pt x="1170419" y="1939"/>
                </a:lnTo>
                <a:lnTo>
                  <a:pt x="1197247" y="490"/>
                </a:lnTo>
                <a:lnTo>
                  <a:pt x="1227792" y="0"/>
                </a:lnTo>
                <a:lnTo>
                  <a:pt x="1249628" y="660"/>
                </a:lnTo>
                <a:lnTo>
                  <a:pt x="1280145" y="4385"/>
                </a:lnTo>
                <a:lnTo>
                  <a:pt x="1308433" y="6011"/>
                </a:lnTo>
                <a:lnTo>
                  <a:pt x="1345474" y="641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Shape-11"/>
          <p:cNvSpPr/>
          <p:nvPr>
            <p:custDataLst>
              <p:tags r:id="rId4"/>
            </p:custDataLst>
          </p:nvPr>
        </p:nvSpPr>
        <p:spPr>
          <a:xfrm>
            <a:off x="2312126" y="5244737"/>
            <a:ext cx="737760" cy="78325"/>
          </a:xfrm>
          <a:custGeom>
            <a:avLst/>
            <a:gdLst/>
            <a:ahLst/>
            <a:cxnLst/>
            <a:rect l="0" t="0" r="0" b="0"/>
            <a:pathLst>
              <a:path w="737760" h="78325">
                <a:moveTo>
                  <a:pt x="124097" y="58783"/>
                </a:moveTo>
                <a:lnTo>
                  <a:pt x="124097" y="58783"/>
                </a:lnTo>
                <a:lnTo>
                  <a:pt x="153770" y="58783"/>
                </a:lnTo>
                <a:lnTo>
                  <a:pt x="183689" y="59508"/>
                </a:lnTo>
                <a:lnTo>
                  <a:pt x="214406" y="63952"/>
                </a:lnTo>
                <a:lnTo>
                  <a:pt x="244907" y="68512"/>
                </a:lnTo>
                <a:lnTo>
                  <a:pt x="276573" y="71187"/>
                </a:lnTo>
                <a:lnTo>
                  <a:pt x="300963" y="71553"/>
                </a:lnTo>
                <a:lnTo>
                  <a:pt x="329385" y="71759"/>
                </a:lnTo>
                <a:lnTo>
                  <a:pt x="355063" y="71820"/>
                </a:lnTo>
                <a:lnTo>
                  <a:pt x="381056" y="75305"/>
                </a:lnTo>
                <a:lnTo>
                  <a:pt x="407142" y="77467"/>
                </a:lnTo>
                <a:lnTo>
                  <a:pt x="433256" y="78107"/>
                </a:lnTo>
                <a:lnTo>
                  <a:pt x="456476" y="78257"/>
                </a:lnTo>
                <a:lnTo>
                  <a:pt x="481552" y="78324"/>
                </a:lnTo>
                <a:lnTo>
                  <a:pt x="511264" y="77637"/>
                </a:lnTo>
                <a:lnTo>
                  <a:pt x="537082" y="73884"/>
                </a:lnTo>
                <a:lnTo>
                  <a:pt x="561888" y="72751"/>
                </a:lnTo>
                <a:lnTo>
                  <a:pt x="587077" y="72114"/>
                </a:lnTo>
                <a:lnTo>
                  <a:pt x="618294" y="71899"/>
                </a:lnTo>
                <a:lnTo>
                  <a:pt x="650049" y="71856"/>
                </a:lnTo>
                <a:lnTo>
                  <a:pt x="680431" y="71849"/>
                </a:lnTo>
                <a:lnTo>
                  <a:pt x="711624" y="66223"/>
                </a:lnTo>
                <a:lnTo>
                  <a:pt x="737759" y="58870"/>
                </a:lnTo>
                <a:lnTo>
                  <a:pt x="713509" y="47490"/>
                </a:lnTo>
                <a:lnTo>
                  <a:pt x="686091" y="45875"/>
                </a:lnTo>
                <a:lnTo>
                  <a:pt x="655890" y="45766"/>
                </a:lnTo>
                <a:lnTo>
                  <a:pt x="625170" y="45734"/>
                </a:lnTo>
                <a:lnTo>
                  <a:pt x="598753" y="45723"/>
                </a:lnTo>
                <a:lnTo>
                  <a:pt x="566226" y="40506"/>
                </a:lnTo>
                <a:lnTo>
                  <a:pt x="538555" y="36630"/>
                </a:lnTo>
                <a:lnTo>
                  <a:pt x="514645" y="34423"/>
                </a:lnTo>
                <a:lnTo>
                  <a:pt x="492165" y="32716"/>
                </a:lnTo>
                <a:lnTo>
                  <a:pt x="465241" y="29540"/>
                </a:lnTo>
                <a:lnTo>
                  <a:pt x="440212" y="27643"/>
                </a:lnTo>
                <a:lnTo>
                  <a:pt x="415541" y="26075"/>
                </a:lnTo>
                <a:lnTo>
                  <a:pt x="387643" y="22959"/>
                </a:lnTo>
                <a:lnTo>
                  <a:pt x="364116" y="21089"/>
                </a:lnTo>
                <a:lnTo>
                  <a:pt x="332615" y="20037"/>
                </a:lnTo>
                <a:lnTo>
                  <a:pt x="302237" y="19725"/>
                </a:lnTo>
                <a:lnTo>
                  <a:pt x="274850" y="19634"/>
                </a:lnTo>
                <a:lnTo>
                  <a:pt x="248351" y="17670"/>
                </a:lnTo>
                <a:lnTo>
                  <a:pt x="220180" y="14428"/>
                </a:lnTo>
                <a:lnTo>
                  <a:pt x="198006" y="13670"/>
                </a:lnTo>
                <a:lnTo>
                  <a:pt x="171218" y="13334"/>
                </a:lnTo>
                <a:lnTo>
                  <a:pt x="141446" y="13143"/>
                </a:lnTo>
                <a:lnTo>
                  <a:pt x="111880" y="12353"/>
                </a:lnTo>
                <a:lnTo>
                  <a:pt x="85076" y="7897"/>
                </a:lnTo>
                <a:lnTo>
                  <a:pt x="61493" y="6935"/>
                </a:lnTo>
                <a:lnTo>
                  <a:pt x="33460" y="6651"/>
                </a:lnTo>
                <a:lnTo>
                  <a:pt x="17774" y="5860"/>
                </a:lnTo>
                <a:lnTo>
                  <a:pt x="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Shape-12"/>
          <p:cNvSpPr/>
          <p:nvPr>
            <p:custDataLst>
              <p:tags r:id="rId5"/>
            </p:custDataLst>
          </p:nvPr>
        </p:nvSpPr>
        <p:spPr>
          <a:xfrm>
            <a:off x="4434840" y="4853146"/>
            <a:ext cx="986246" cy="489563"/>
          </a:xfrm>
          <a:custGeom>
            <a:avLst/>
            <a:gdLst/>
            <a:ahLst/>
            <a:cxnLst/>
            <a:rect l="0" t="0" r="0" b="0"/>
            <a:pathLst>
              <a:path w="986246" h="489563">
                <a:moveTo>
                  <a:pt x="45720" y="430780"/>
                </a:moveTo>
                <a:lnTo>
                  <a:pt x="45720" y="430780"/>
                </a:lnTo>
                <a:lnTo>
                  <a:pt x="71792" y="426291"/>
                </a:lnTo>
                <a:lnTo>
                  <a:pt x="99971" y="424854"/>
                </a:lnTo>
                <a:lnTo>
                  <a:pt x="131668" y="424368"/>
                </a:lnTo>
                <a:lnTo>
                  <a:pt x="162201" y="424272"/>
                </a:lnTo>
                <a:lnTo>
                  <a:pt x="193686" y="424254"/>
                </a:lnTo>
                <a:lnTo>
                  <a:pt x="223558" y="426184"/>
                </a:lnTo>
                <a:lnTo>
                  <a:pt x="253730" y="429872"/>
                </a:lnTo>
                <a:lnTo>
                  <a:pt x="285143" y="430600"/>
                </a:lnTo>
                <a:lnTo>
                  <a:pt x="309216" y="430726"/>
                </a:lnTo>
                <a:lnTo>
                  <a:pt x="333614" y="430756"/>
                </a:lnTo>
                <a:lnTo>
                  <a:pt x="362041" y="430773"/>
                </a:lnTo>
                <a:lnTo>
                  <a:pt x="387720" y="430777"/>
                </a:lnTo>
                <a:lnTo>
                  <a:pt x="417189" y="426291"/>
                </a:lnTo>
                <a:lnTo>
                  <a:pt x="445910" y="424652"/>
                </a:lnTo>
                <a:lnTo>
                  <a:pt x="474659" y="424368"/>
                </a:lnTo>
                <a:lnTo>
                  <a:pt x="504948" y="424284"/>
                </a:lnTo>
                <a:lnTo>
                  <a:pt x="534688" y="424255"/>
                </a:lnTo>
                <a:lnTo>
                  <a:pt x="561842" y="424250"/>
                </a:lnTo>
                <a:lnTo>
                  <a:pt x="585935" y="424249"/>
                </a:lnTo>
                <a:lnTo>
                  <a:pt x="613797" y="424248"/>
                </a:lnTo>
                <a:lnTo>
                  <a:pt x="641565" y="420781"/>
                </a:lnTo>
                <a:lnTo>
                  <a:pt x="671741" y="417596"/>
                </a:lnTo>
                <a:lnTo>
                  <a:pt x="698666" y="412666"/>
                </a:lnTo>
                <a:lnTo>
                  <a:pt x="728417" y="411478"/>
                </a:lnTo>
                <a:lnTo>
                  <a:pt x="756228" y="410477"/>
                </a:lnTo>
                <a:lnTo>
                  <a:pt x="787912" y="405564"/>
                </a:lnTo>
                <a:lnTo>
                  <a:pt x="818775" y="404774"/>
                </a:lnTo>
                <a:lnTo>
                  <a:pt x="832121" y="402754"/>
                </a:lnTo>
                <a:lnTo>
                  <a:pt x="861806" y="398530"/>
                </a:lnTo>
                <a:lnTo>
                  <a:pt x="869979" y="397578"/>
                </a:lnTo>
                <a:lnTo>
                  <a:pt x="897135" y="382965"/>
                </a:lnTo>
                <a:lnTo>
                  <a:pt x="907453" y="375420"/>
                </a:lnTo>
                <a:lnTo>
                  <a:pt x="929356" y="345655"/>
                </a:lnTo>
                <a:lnTo>
                  <a:pt x="945846" y="315246"/>
                </a:lnTo>
                <a:lnTo>
                  <a:pt x="956548" y="291978"/>
                </a:lnTo>
                <a:lnTo>
                  <a:pt x="961350" y="263299"/>
                </a:lnTo>
                <a:lnTo>
                  <a:pt x="969071" y="233524"/>
                </a:lnTo>
                <a:lnTo>
                  <a:pt x="976289" y="201156"/>
                </a:lnTo>
                <a:lnTo>
                  <a:pt x="983526" y="172088"/>
                </a:lnTo>
                <a:lnTo>
                  <a:pt x="985888" y="142731"/>
                </a:lnTo>
                <a:lnTo>
                  <a:pt x="986224" y="113267"/>
                </a:lnTo>
                <a:lnTo>
                  <a:pt x="986245" y="81518"/>
                </a:lnTo>
                <a:lnTo>
                  <a:pt x="986245" y="80373"/>
                </a:lnTo>
                <a:lnTo>
                  <a:pt x="975844" y="75294"/>
                </a:lnTo>
                <a:lnTo>
                  <a:pt x="962527" y="72290"/>
                </a:lnTo>
                <a:lnTo>
                  <a:pt x="932963" y="71615"/>
                </a:lnTo>
                <a:lnTo>
                  <a:pt x="900488" y="71555"/>
                </a:lnTo>
                <a:lnTo>
                  <a:pt x="870477" y="71552"/>
                </a:lnTo>
                <a:lnTo>
                  <a:pt x="838320" y="68084"/>
                </a:lnTo>
                <a:lnTo>
                  <a:pt x="810351" y="64899"/>
                </a:lnTo>
                <a:lnTo>
                  <a:pt x="779991" y="58034"/>
                </a:lnTo>
                <a:lnTo>
                  <a:pt x="753865" y="53758"/>
                </a:lnTo>
                <a:lnTo>
                  <a:pt x="725532" y="52313"/>
                </a:lnTo>
                <a:lnTo>
                  <a:pt x="695153" y="48595"/>
                </a:lnTo>
                <a:lnTo>
                  <a:pt x="668977" y="46363"/>
                </a:lnTo>
                <a:lnTo>
                  <a:pt x="643965" y="45704"/>
                </a:lnTo>
                <a:lnTo>
                  <a:pt x="613996" y="45480"/>
                </a:lnTo>
                <a:lnTo>
                  <a:pt x="582811" y="43501"/>
                </a:lnTo>
                <a:lnTo>
                  <a:pt x="552003" y="39803"/>
                </a:lnTo>
                <a:lnTo>
                  <a:pt x="526575" y="39164"/>
                </a:lnTo>
                <a:lnTo>
                  <a:pt x="496465" y="38221"/>
                </a:lnTo>
                <a:lnTo>
                  <a:pt x="471817" y="34422"/>
                </a:lnTo>
                <a:lnTo>
                  <a:pt x="443953" y="32973"/>
                </a:lnTo>
                <a:lnTo>
                  <a:pt x="418413" y="32634"/>
                </a:lnTo>
                <a:lnTo>
                  <a:pt x="389344" y="28976"/>
                </a:lnTo>
                <a:lnTo>
                  <a:pt x="363475" y="26762"/>
                </a:lnTo>
                <a:lnTo>
                  <a:pt x="331764" y="25290"/>
                </a:lnTo>
                <a:lnTo>
                  <a:pt x="310011" y="22446"/>
                </a:lnTo>
                <a:lnTo>
                  <a:pt x="285828" y="20698"/>
                </a:lnTo>
                <a:lnTo>
                  <a:pt x="253539" y="19714"/>
                </a:lnTo>
                <a:lnTo>
                  <a:pt x="223124" y="15914"/>
                </a:lnTo>
                <a:lnTo>
                  <a:pt x="192385" y="13700"/>
                </a:lnTo>
                <a:lnTo>
                  <a:pt x="166102" y="9577"/>
                </a:lnTo>
                <a:lnTo>
                  <a:pt x="137591" y="7226"/>
                </a:lnTo>
                <a:lnTo>
                  <a:pt x="107330" y="1943"/>
                </a:lnTo>
                <a:lnTo>
                  <a:pt x="76339" y="0"/>
                </a:lnTo>
                <a:lnTo>
                  <a:pt x="44950" y="6849"/>
                </a:lnTo>
                <a:lnTo>
                  <a:pt x="29768" y="12950"/>
                </a:lnTo>
                <a:lnTo>
                  <a:pt x="18137" y="21513"/>
                </a:lnTo>
                <a:lnTo>
                  <a:pt x="11099" y="34953"/>
                </a:lnTo>
                <a:lnTo>
                  <a:pt x="7434" y="53785"/>
                </a:lnTo>
                <a:lnTo>
                  <a:pt x="3183" y="86261"/>
                </a:lnTo>
                <a:lnTo>
                  <a:pt x="629" y="113269"/>
                </a:lnTo>
                <a:lnTo>
                  <a:pt x="186" y="139631"/>
                </a:lnTo>
                <a:lnTo>
                  <a:pt x="37" y="170714"/>
                </a:lnTo>
                <a:lnTo>
                  <a:pt x="11" y="199872"/>
                </a:lnTo>
                <a:lnTo>
                  <a:pt x="5" y="223651"/>
                </a:lnTo>
                <a:lnTo>
                  <a:pt x="2" y="248734"/>
                </a:lnTo>
                <a:lnTo>
                  <a:pt x="1" y="274396"/>
                </a:lnTo>
                <a:lnTo>
                  <a:pt x="0" y="298139"/>
                </a:lnTo>
                <a:lnTo>
                  <a:pt x="0" y="325197"/>
                </a:lnTo>
                <a:lnTo>
                  <a:pt x="0" y="355549"/>
                </a:lnTo>
                <a:lnTo>
                  <a:pt x="0" y="387524"/>
                </a:lnTo>
                <a:lnTo>
                  <a:pt x="0" y="417802"/>
                </a:lnTo>
                <a:lnTo>
                  <a:pt x="0" y="446010"/>
                </a:lnTo>
                <a:lnTo>
                  <a:pt x="0" y="48956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v65819_07_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850" y="717550"/>
            <a:ext cx="79883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MARTInkShape-13"/>
          <p:cNvSpPr/>
          <p:nvPr>
            <p:custDataLst>
              <p:tags r:id="rId1"/>
            </p:custDataLst>
          </p:nvPr>
        </p:nvSpPr>
        <p:spPr>
          <a:xfrm>
            <a:off x="2007290" y="1074420"/>
            <a:ext cx="4391" cy="1"/>
          </a:xfrm>
          <a:custGeom>
            <a:avLst/>
            <a:gdLst/>
            <a:ahLst/>
            <a:cxnLst/>
            <a:rect l="0" t="0" r="0" b="0"/>
            <a:pathLst>
              <a:path w="4391" h="1">
                <a:moveTo>
                  <a:pt x="4390" y="0"/>
                </a:moveTo>
                <a:lnTo>
                  <a:pt x="4390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0CA3B46-AF38-41A0-AD55-AAB226990993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CC"/>
                </a:solidFill>
              </a:rPr>
              <a:t>Pyruvate Oxidation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In the presence of oxygen, pyruvate is oxidized.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-occurs in the mitochondria in eukaryotes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-occurs at the plasma membrane in prokaryotes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-in mitochondria, a multienzyme complex called </a:t>
            </a:r>
            <a:r>
              <a:rPr lang="en-US" altLang="en-US" b="1" smtClean="0">
                <a:solidFill>
                  <a:srgbClr val="FF0000"/>
                </a:solidFill>
              </a:rPr>
              <a:t>pyruvate dehydrogenase</a:t>
            </a:r>
            <a:r>
              <a:rPr lang="en-US" altLang="en-US" smtClean="0"/>
              <a:t> catalyzes the reaction</a:t>
            </a:r>
          </a:p>
        </p:txBody>
      </p:sp>
    </p:spTree>
    <p:extLst>
      <p:ext uri="{BB962C8B-B14F-4D97-AF65-F5344CB8AC3E}">
        <p14:creationId xmlns:p14="http://schemas.microsoft.com/office/powerpoint/2010/main" val="22369075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535C935-BBB4-4F5F-B07A-06534FB3E3D8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CC"/>
                </a:solidFill>
              </a:rPr>
              <a:t>Pyruvate Oxidation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The products of pyruvate oxidation include: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-1 CO</a:t>
            </a:r>
            <a:r>
              <a:rPr lang="en-US" altLang="en-US" baseline="-25000" smtClean="0"/>
              <a:t>2</a:t>
            </a:r>
            <a:r>
              <a:rPr lang="en-US" altLang="en-US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-1 NADH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-1 </a:t>
            </a:r>
            <a:r>
              <a:rPr lang="en-US" altLang="en-US" b="1" smtClean="0">
                <a:solidFill>
                  <a:srgbClr val="FF0000"/>
                </a:solidFill>
              </a:rPr>
              <a:t>acetyl-CoA</a:t>
            </a:r>
            <a:r>
              <a:rPr lang="en-US" altLang="en-US" smtClean="0"/>
              <a:t> which consists of 2 carbons from pyruvate attached to coenzyme 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Acetyl-CoA proceeds to the Krebs cycle.</a:t>
            </a:r>
          </a:p>
        </p:txBody>
      </p:sp>
    </p:spTree>
    <p:extLst>
      <p:ext uri="{BB962C8B-B14F-4D97-AF65-F5344CB8AC3E}">
        <p14:creationId xmlns:p14="http://schemas.microsoft.com/office/powerpoint/2010/main" val="27694720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v65819_06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450" y="1100138"/>
            <a:ext cx="77851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E0C3857-5572-4FB7-A6B2-34A64C42CB06}" type="slidenum">
              <a:rPr lang="en-US" altLang="en-US"/>
              <a:pPr eaLnBrk="1" hangingPunct="1"/>
              <a:t>30</a:t>
            </a:fld>
            <a:endParaRPr lang="en-US" altLang="en-US"/>
          </a:p>
        </p:txBody>
      </p:sp>
      <p:pic>
        <p:nvPicPr>
          <p:cNvPr id="28675" name="Picture 6" descr="rav65819_07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603375"/>
            <a:ext cx="8448675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43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Citric Acid Cycle (Krebs)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7651" name="Content Placeholder 6"/>
          <p:cNvSpPr>
            <a:spLocks noGrp="1"/>
          </p:cNvSpPr>
          <p:nvPr>
            <p:ph idx="1"/>
          </p:nvPr>
        </p:nvSpPr>
        <p:spPr>
          <a:xfrm>
            <a:off x="152400" y="1371600"/>
            <a:ext cx="4150995" cy="48053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ea typeface="ＭＳ Ｐゴシック" pitchFamily="34" charset="-128"/>
              </a:rPr>
              <a:t>Occurs in mitochondrial matrix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Acetyl CoA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 Citrate released</a:t>
            </a:r>
            <a:endParaRPr lang="en-US" b="1" baseline="-25000" dirty="0" smtClean="0">
              <a:solidFill>
                <a:srgbClr val="9A3130"/>
              </a:solidFill>
              <a:ea typeface="ＭＳ Ｐゴシック" pitchFamily="34" charset="-128"/>
              <a:sym typeface="Wingdings" pitchFamily="2" charset="2"/>
            </a:endParaRPr>
          </a:p>
          <a:p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Net gain: 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2 ATP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,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b="1" dirty="0" smtClean="0">
                <a:solidFill>
                  <a:srgbClr val="7030A0"/>
                </a:solidFill>
                <a:ea typeface="ＭＳ Ｐゴシック" pitchFamily="34" charset="-128"/>
              </a:rPr>
              <a:t>6 </a:t>
            </a:r>
            <a:r>
              <a:rPr lang="en-US" b="1" dirty="0" smtClean="0">
                <a:solidFill>
                  <a:srgbClr val="7030A0"/>
                </a:solidFill>
                <a:ea typeface="ＭＳ Ｐゴシック" pitchFamily="34" charset="-128"/>
                <a:sym typeface="Wingdings" pitchFamily="2" charset="2"/>
              </a:rPr>
              <a:t>NADH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, </a:t>
            </a:r>
            <a:r>
              <a:rPr lang="en-US" b="1" dirty="0" smtClean="0">
                <a:solidFill>
                  <a:srgbClr val="7030A0"/>
                </a:solidFill>
                <a:ea typeface="ＭＳ Ｐゴシック" pitchFamily="34" charset="-128"/>
                <a:sym typeface="Wingdings" pitchFamily="2" charset="2"/>
              </a:rPr>
              <a:t>2 FADH</a:t>
            </a:r>
            <a:r>
              <a:rPr lang="en-US" b="1" baseline="-25000" dirty="0" smtClean="0">
                <a:solidFill>
                  <a:srgbClr val="7030A0"/>
                </a:solidFill>
                <a:ea typeface="ＭＳ Ｐゴシック" pitchFamily="34" charset="-128"/>
                <a:sym typeface="Wingdings" pitchFamily="2" charset="2"/>
              </a:rPr>
              <a:t>2</a:t>
            </a:r>
            <a:r>
              <a:rPr lang="en-US" b="1" dirty="0" smtClean="0">
                <a:solidFill>
                  <a:srgbClr val="7030A0"/>
                </a:solidFill>
                <a:ea typeface="ＭＳ Ｐゴシック" pitchFamily="34" charset="-128"/>
                <a:sym typeface="Wingdings" pitchFamily="2" charset="2"/>
              </a:rPr>
              <a:t> 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(electron carrier)</a:t>
            </a:r>
          </a:p>
          <a:p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ATP </a:t>
            </a:r>
            <a:r>
              <a:rPr lang="en-US" dirty="0" smtClean="0">
                <a:ea typeface="ＭＳ Ｐゴシック" pitchFamily="34" charset="-128"/>
              </a:rPr>
              <a:t>produced by substrate-level phosphorylation</a:t>
            </a:r>
          </a:p>
        </p:txBody>
      </p:sp>
      <p:sp>
        <p:nvSpPr>
          <p:cNvPr id="4" name="Cloud 3"/>
          <p:cNvSpPr>
            <a:spLocks noChangeArrowheads="1"/>
          </p:cNvSpPr>
          <p:nvPr/>
        </p:nvSpPr>
        <p:spPr bwMode="auto">
          <a:xfrm>
            <a:off x="3962400" y="1629729"/>
            <a:ext cx="1219200" cy="685800"/>
          </a:xfrm>
          <a:custGeom>
            <a:avLst/>
            <a:gdLst>
              <a:gd name="T0" fmla="*/ 34379861 w 43200"/>
              <a:gd name="T1" fmla="*/ 5443538 h 43200"/>
              <a:gd name="T2" fmla="*/ 17204267 w 43200"/>
              <a:gd name="T3" fmla="*/ 10875486 h 43200"/>
              <a:gd name="T4" fmla="*/ 106736 w 43200"/>
              <a:gd name="T5" fmla="*/ 5443538 h 43200"/>
              <a:gd name="T6" fmla="*/ 17204267 w 43200"/>
              <a:gd name="T7" fmla="*/ 622475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1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3"/>
                </a:cubicBezTo>
                <a:cubicBezTo>
                  <a:pt x="20114" y="1343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0"/>
                </a:cubicBezTo>
                <a:cubicBezTo>
                  <a:pt x="27723" y="140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49"/>
                </a:cubicBezTo>
                <a:cubicBezTo>
                  <a:pt x="35888" y="149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6"/>
                </a:cubicBezTo>
                <a:cubicBezTo>
                  <a:pt x="30535" y="38006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7"/>
                </a:cubicBezTo>
                <a:cubicBezTo>
                  <a:pt x="19839" y="43357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0"/>
                </a:cubicBezTo>
                <a:cubicBezTo>
                  <a:pt x="9735" y="40770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09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6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6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4"/>
                </a:cubicBezTo>
                <a:cubicBezTo>
                  <a:pt x="3584" y="26194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gradFill rotWithShape="1">
            <a:gsLst>
              <a:gs pos="0">
                <a:srgbClr val="FFDE7F"/>
              </a:gs>
              <a:gs pos="35001">
                <a:srgbClr val="FFE6A6"/>
              </a:gs>
              <a:gs pos="100000">
                <a:srgbClr val="FFF5DA"/>
              </a:gs>
            </a:gsLst>
            <a:lin ang="16200000" scaled="1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63500" dist="25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b="1" dirty="0">
                <a:latin typeface="+mn-lt"/>
                <a:ea typeface="+mn-ea"/>
              </a:rPr>
              <a:t>CO</a:t>
            </a:r>
            <a:r>
              <a:rPr lang="en-US" sz="2800" b="1" baseline="-25000" dirty="0">
                <a:latin typeface="+mn-lt"/>
                <a:ea typeface="+mn-ea"/>
              </a:rPr>
              <a:t>2</a:t>
            </a:r>
          </a:p>
        </p:txBody>
      </p:sp>
      <p:pic>
        <p:nvPicPr>
          <p:cNvPr id="5" name="Picture 5" descr="09_11CitAcidCycleOverview-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8858" y="1405128"/>
            <a:ext cx="3464662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ARTInkShape-14"/>
          <p:cNvSpPr/>
          <p:nvPr>
            <p:custDataLst>
              <p:tags r:id="rId1"/>
            </p:custDataLst>
          </p:nvPr>
        </p:nvSpPr>
        <p:spPr>
          <a:xfrm>
            <a:off x="3945582" y="1508791"/>
            <a:ext cx="188814" cy="208976"/>
          </a:xfrm>
          <a:custGeom>
            <a:avLst/>
            <a:gdLst/>
            <a:ahLst/>
            <a:cxnLst/>
            <a:rect l="0" t="0" r="0" b="0"/>
            <a:pathLst>
              <a:path w="188814" h="208976">
                <a:moveTo>
                  <a:pt x="136561" y="26095"/>
                </a:moveTo>
                <a:lnTo>
                  <a:pt x="136561" y="26095"/>
                </a:lnTo>
                <a:lnTo>
                  <a:pt x="124485" y="38170"/>
                </a:lnTo>
                <a:lnTo>
                  <a:pt x="117961" y="39071"/>
                </a:lnTo>
                <a:lnTo>
                  <a:pt x="85752" y="39157"/>
                </a:lnTo>
                <a:lnTo>
                  <a:pt x="68187" y="39158"/>
                </a:lnTo>
                <a:lnTo>
                  <a:pt x="64323" y="37222"/>
                </a:lnTo>
                <a:lnTo>
                  <a:pt x="59396" y="33534"/>
                </a:lnTo>
                <a:lnTo>
                  <a:pt x="58723" y="31094"/>
                </a:lnTo>
                <a:lnTo>
                  <a:pt x="58184" y="1177"/>
                </a:lnTo>
                <a:lnTo>
                  <a:pt x="58909" y="774"/>
                </a:lnTo>
                <a:lnTo>
                  <a:pt x="77004" y="0"/>
                </a:lnTo>
                <a:lnTo>
                  <a:pt x="107600" y="6623"/>
                </a:lnTo>
                <a:lnTo>
                  <a:pt x="131614" y="17588"/>
                </a:lnTo>
                <a:lnTo>
                  <a:pt x="157316" y="34811"/>
                </a:lnTo>
                <a:lnTo>
                  <a:pt x="171306" y="53490"/>
                </a:lnTo>
                <a:lnTo>
                  <a:pt x="173775" y="60284"/>
                </a:lnTo>
                <a:lnTo>
                  <a:pt x="181258" y="89322"/>
                </a:lnTo>
                <a:lnTo>
                  <a:pt x="179891" y="96045"/>
                </a:lnTo>
                <a:lnTo>
                  <a:pt x="177590" y="102178"/>
                </a:lnTo>
                <a:lnTo>
                  <a:pt x="173922" y="130718"/>
                </a:lnTo>
                <a:lnTo>
                  <a:pt x="163897" y="152385"/>
                </a:lnTo>
                <a:lnTo>
                  <a:pt x="148323" y="170675"/>
                </a:lnTo>
                <a:lnTo>
                  <a:pt x="116831" y="189330"/>
                </a:lnTo>
                <a:lnTo>
                  <a:pt x="105799" y="193962"/>
                </a:lnTo>
                <a:lnTo>
                  <a:pt x="79684" y="201421"/>
                </a:lnTo>
                <a:lnTo>
                  <a:pt x="48733" y="195732"/>
                </a:lnTo>
                <a:lnTo>
                  <a:pt x="24950" y="186980"/>
                </a:lnTo>
                <a:lnTo>
                  <a:pt x="6222" y="174956"/>
                </a:lnTo>
                <a:lnTo>
                  <a:pt x="2432" y="168213"/>
                </a:lnTo>
                <a:lnTo>
                  <a:pt x="0" y="158993"/>
                </a:lnTo>
                <a:lnTo>
                  <a:pt x="1602" y="155797"/>
                </a:lnTo>
                <a:lnTo>
                  <a:pt x="3046" y="153928"/>
                </a:lnTo>
                <a:lnTo>
                  <a:pt x="6585" y="151853"/>
                </a:lnTo>
                <a:lnTo>
                  <a:pt x="12754" y="150930"/>
                </a:lnTo>
                <a:lnTo>
                  <a:pt x="40367" y="152273"/>
                </a:lnTo>
                <a:lnTo>
                  <a:pt x="70307" y="159311"/>
                </a:lnTo>
                <a:lnTo>
                  <a:pt x="97498" y="169021"/>
                </a:lnTo>
                <a:lnTo>
                  <a:pt x="125067" y="181090"/>
                </a:lnTo>
                <a:lnTo>
                  <a:pt x="151621" y="190391"/>
                </a:lnTo>
                <a:lnTo>
                  <a:pt x="188813" y="20897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9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A32C790-7B9E-4D72-95AD-E7D55D09B9C1}" type="slidenum">
              <a:rPr lang="en-US" altLang="en-US"/>
              <a:pPr eaLnBrk="1" hangingPunct="1"/>
              <a:t>32</a:t>
            </a:fld>
            <a:endParaRPr lang="en-US" alt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CC"/>
                </a:solidFill>
              </a:rPr>
              <a:t>Krebs Cycle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The </a:t>
            </a:r>
            <a:r>
              <a:rPr lang="en-US" altLang="en-US" b="1" dirty="0" smtClean="0">
                <a:solidFill>
                  <a:srgbClr val="FF0000"/>
                </a:solidFill>
              </a:rPr>
              <a:t>Krebs cycle</a:t>
            </a:r>
            <a:r>
              <a:rPr lang="en-US" altLang="en-US" b="1" dirty="0" smtClean="0">
                <a:solidFill>
                  <a:srgbClr val="FFFF00"/>
                </a:solidFill>
              </a:rPr>
              <a:t> </a:t>
            </a:r>
            <a:r>
              <a:rPr lang="en-US" altLang="en-US" dirty="0" smtClean="0"/>
              <a:t>oxidizes the acetyl group from pyruvate.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-occurs in the matrix of the mitochondria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-biochemical pathway of 9 steps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-first step: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acetyl group + oxaloacetate          citrate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(2 carbons)      (4 carbons)       (6 carbons)</a:t>
            </a:r>
          </a:p>
        </p:txBody>
      </p:sp>
      <p:sp>
        <p:nvSpPr>
          <p:cNvPr id="121860" name="Line 4"/>
          <p:cNvSpPr>
            <a:spLocks noChangeShapeType="1"/>
          </p:cNvSpPr>
          <p:nvPr/>
        </p:nvSpPr>
        <p:spPr bwMode="auto">
          <a:xfrm>
            <a:off x="5105400" y="4724400"/>
            <a:ext cx="8382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45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C78FBB-FDD1-4D96-8D4F-80BF1A9D60C7}" type="slidenum">
              <a:rPr lang="en-US" altLang="en-US"/>
              <a:pPr eaLnBrk="1" hangingPunct="1"/>
              <a:t>33</a:t>
            </a:fld>
            <a:endParaRPr lang="en-US" alt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CC"/>
                </a:solidFill>
              </a:rPr>
              <a:t>Krebs Cycle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The remaining steps of the Krebs cycle: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-release 2 molecules of CO</a:t>
            </a:r>
            <a:r>
              <a:rPr lang="en-US" altLang="en-US" baseline="-25000" smtClean="0"/>
              <a:t>2</a:t>
            </a:r>
            <a:r>
              <a:rPr lang="en-US" altLang="en-US" smtClean="0"/>
              <a:t> 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-reduce 3 NAD</a:t>
            </a:r>
            <a:r>
              <a:rPr lang="en-US" altLang="en-US" baseline="30000" smtClean="0"/>
              <a:t>+</a:t>
            </a:r>
            <a:r>
              <a:rPr lang="en-US" altLang="en-US" smtClean="0"/>
              <a:t> to 3 NADH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-reduce 1 FAD (electron carrier) to FADH</a:t>
            </a:r>
            <a:r>
              <a:rPr lang="en-US" altLang="en-US" baseline="-25000" smtClean="0"/>
              <a:t>2</a:t>
            </a:r>
            <a:r>
              <a:rPr lang="en-US" altLang="en-US" smtClean="0"/>
              <a:t>  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-produce 1 ATP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-regenerate oxaloacetate</a:t>
            </a:r>
          </a:p>
        </p:txBody>
      </p:sp>
    </p:spTree>
    <p:extLst>
      <p:ext uri="{BB962C8B-B14F-4D97-AF65-F5344CB8AC3E}">
        <p14:creationId xmlns:p14="http://schemas.microsoft.com/office/powerpoint/2010/main" val="20952564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Krebs Cycle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Acetyl Coenzyme A  Produced in Glycolysis is added to a 4 carbon compound to produce a 6 carbon compound. (Citric Acid.) </a:t>
            </a:r>
          </a:p>
          <a:p>
            <a:pPr marL="514350" indent="-514350">
              <a:buAutoNum type="arabicPeriod"/>
            </a:pPr>
            <a:r>
              <a:rPr lang="en-US" dirty="0" smtClean="0"/>
              <a:t>Several Step Sequence of electron yielding reactions. NAD+ to NADH forming 2 CO</a:t>
            </a:r>
            <a:r>
              <a:rPr lang="en-US" baseline="-25000" dirty="0" smtClean="0"/>
              <a:t>2</a:t>
            </a:r>
            <a:r>
              <a:rPr lang="en-US" dirty="0" smtClean="0"/>
              <a:t>  and a 4 Carbon Compound. </a:t>
            </a:r>
          </a:p>
          <a:p>
            <a:pPr marL="514350" indent="-514350">
              <a:buAutoNum type="arabicPeriod"/>
            </a:pPr>
            <a:r>
              <a:rPr lang="en-US" dirty="0" smtClean="0"/>
              <a:t>Phosphorylation of  a GDP to GTP. This GTP can then transfer a Phosphate to ADP forming ATP.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B903697-9CE1-4AB3-AC1F-1CD64838F2DB}" type="slidenum">
              <a:rPr lang="en-US" altLang="en-US"/>
              <a:pPr eaLnBrk="1" hangingPunct="1"/>
              <a:t>35</a:t>
            </a:fld>
            <a:endParaRPr lang="en-US" alt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CC"/>
                </a:solidFill>
              </a:rPr>
              <a:t>Krebs Cycle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After glycolysis, pyruvate oxidation, and the Krebs cycle, glucose has been oxidized to: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- 6 CO</a:t>
            </a:r>
            <a:r>
              <a:rPr lang="en-US" altLang="en-US" baseline="-25000" smtClean="0"/>
              <a:t>2</a:t>
            </a: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- 4 ATP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- 10 NADH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- 2 FADH</a:t>
            </a:r>
            <a:r>
              <a:rPr lang="en-US" altLang="en-US" baseline="-25000" smtClean="0"/>
              <a:t>2</a:t>
            </a:r>
            <a:endParaRPr lang="en-US" altLang="en-US" smtClean="0"/>
          </a:p>
        </p:txBody>
      </p:sp>
      <p:sp>
        <p:nvSpPr>
          <p:cNvPr id="155652" name="AutoShape 4"/>
          <p:cNvSpPr>
            <a:spLocks/>
          </p:cNvSpPr>
          <p:nvPr/>
        </p:nvSpPr>
        <p:spPr bwMode="auto">
          <a:xfrm>
            <a:off x="2743200" y="4038600"/>
            <a:ext cx="304800" cy="914400"/>
          </a:xfrm>
          <a:prstGeom prst="rightBrace">
            <a:avLst>
              <a:gd name="adj1" fmla="val 25000"/>
              <a:gd name="adj2" fmla="val 50000"/>
            </a:avLst>
          </a:prstGeom>
          <a:noFill/>
          <a:ln w="444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3048000" y="3962400"/>
            <a:ext cx="58404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latin typeface="Tahoma" panose="020B0604030504040204" pitchFamily="34" charset="0"/>
              </a:rPr>
              <a:t>These electron carriers proceed</a:t>
            </a:r>
          </a:p>
          <a:p>
            <a:r>
              <a:rPr lang="en-US" altLang="en-US" sz="3200">
                <a:latin typeface="Tahoma" panose="020B0604030504040204" pitchFamily="34" charset="0"/>
              </a:rPr>
              <a:t>to the electron transport chain.</a:t>
            </a:r>
          </a:p>
        </p:txBody>
      </p:sp>
    </p:spTree>
    <p:extLst>
      <p:ext uri="{BB962C8B-B14F-4D97-AF65-F5344CB8AC3E}">
        <p14:creationId xmlns:p14="http://schemas.microsoft.com/office/powerpoint/2010/main" val="3513050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/>
      <p:bldP spid="155652" grpId="0" animBg="1"/>
      <p:bldP spid="15565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65F47D0-2C4B-420B-80E7-1AD52FCE1054}" type="slidenum">
              <a:rPr lang="en-US" altLang="en-US"/>
              <a:pPr eaLnBrk="1" hangingPunct="1"/>
              <a:t>36</a:t>
            </a:fld>
            <a:endParaRPr lang="en-US" altLang="en-US"/>
          </a:p>
        </p:txBody>
      </p:sp>
      <p:pic>
        <p:nvPicPr>
          <p:cNvPr id="31747" name="Picture 7" descr="rav65819_07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2125"/>
            <a:ext cx="7797800" cy="587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056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4. The 4 Carbon Compound is Oxidized by FAD to FADH</a:t>
            </a:r>
            <a:r>
              <a:rPr lang="en-US" baseline="-25000" dirty="0" smtClean="0"/>
              <a:t>2</a:t>
            </a:r>
            <a:r>
              <a:rPr lang="en-US" dirty="0" smtClean="0"/>
              <a:t>. Not enough Free energy to reduce NAD+. FADH contributes electrons for the Electron transport chain.</a:t>
            </a:r>
          </a:p>
          <a:p>
            <a:pPr>
              <a:buNone/>
            </a:pPr>
            <a:r>
              <a:rPr lang="en-US" dirty="0" smtClean="0"/>
              <a:t>5. Water is added to form Malate. Malate is oxidized to form Oxaloacetate (4Carbon). NAD+ is reduced to form NADH.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9B09C6A-5936-46B1-8BEC-4B180E17E3D2}" type="slidenum">
              <a:rPr lang="en-US" altLang="en-US"/>
              <a:pPr eaLnBrk="1" hangingPunct="1"/>
              <a:t>38</a:t>
            </a:fld>
            <a:endParaRPr lang="en-US" alt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CC"/>
                </a:solidFill>
              </a:rPr>
              <a:t>Electron Transport Chain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The </a:t>
            </a:r>
            <a:r>
              <a:rPr lang="en-US" altLang="en-US" b="1" smtClean="0">
                <a:solidFill>
                  <a:srgbClr val="FF0000"/>
                </a:solidFill>
              </a:rPr>
              <a:t>electron transport chain (ETC)</a:t>
            </a:r>
            <a:r>
              <a:rPr lang="en-US" altLang="en-US" smtClean="0"/>
              <a:t> is a series of membrane-bound electron carriers.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-embedded in the mitochondrial inner membrane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-electrons from NADH and FADH</a:t>
            </a:r>
            <a:r>
              <a:rPr lang="en-US" altLang="en-US" baseline="-25000" smtClean="0"/>
              <a:t>2</a:t>
            </a:r>
            <a:r>
              <a:rPr lang="en-US" altLang="en-US" smtClean="0"/>
              <a:t> are transferred to complexes of the ETC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-each complex transfers the electrons to the next complex in the chain</a:t>
            </a:r>
          </a:p>
        </p:txBody>
      </p:sp>
    </p:spTree>
    <p:extLst>
      <p:ext uri="{BB962C8B-B14F-4D97-AF65-F5344CB8AC3E}">
        <p14:creationId xmlns:p14="http://schemas.microsoft.com/office/powerpoint/2010/main" val="799337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Stage 4: Oxidative Phosphorylation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04800" y="1698625"/>
            <a:ext cx="4343400" cy="892175"/>
          </a:xfrm>
          <a:ln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r>
              <a:rPr lang="en-US" sz="2800" dirty="0" smtClean="0">
                <a:ea typeface="+mn-ea"/>
                <a:cs typeface="+mn-cs"/>
              </a:rPr>
              <a:t>Electron Transport Chain</a:t>
            </a:r>
            <a:endParaRPr lang="en-US" sz="2800" dirty="0">
              <a:ea typeface="+mn-ea"/>
              <a:cs typeface="+mn-cs"/>
            </a:endParaRPr>
          </a:p>
        </p:txBody>
      </p:sp>
      <p:sp>
        <p:nvSpPr>
          <p:cNvPr id="33796" name="Content Placeholder 6"/>
          <p:cNvSpPr>
            <a:spLocks noGrp="1"/>
          </p:cNvSpPr>
          <p:nvPr>
            <p:ph sz="half" idx="2"/>
          </p:nvPr>
        </p:nvSpPr>
        <p:spPr>
          <a:xfrm>
            <a:off x="152400" y="2590800"/>
            <a:ext cx="4572000" cy="3810000"/>
          </a:xfrm>
        </p:spPr>
        <p:txBody>
          <a:bodyPr/>
          <a:lstStyle/>
          <a:p>
            <a:r>
              <a:rPr lang="en-US" sz="2800" smtClean="0">
                <a:ea typeface="ＭＳ Ｐゴシック" pitchFamily="34" charset="-128"/>
              </a:rPr>
              <a:t>Occurs in inner membrane of mitochondria</a:t>
            </a:r>
          </a:p>
          <a:p>
            <a:r>
              <a:rPr lang="en-US" sz="2800" smtClean="0">
                <a:ea typeface="ＭＳ Ｐゴシック" pitchFamily="34" charset="-128"/>
              </a:rPr>
              <a:t>Produces </a:t>
            </a:r>
            <a:r>
              <a:rPr lang="en-US" sz="2800" b="1" smtClean="0">
                <a:solidFill>
                  <a:srgbClr val="FF0000"/>
                </a:solidFill>
                <a:ea typeface="ＭＳ Ｐゴシック" pitchFamily="34" charset="-128"/>
              </a:rPr>
              <a:t>26-28 ATP </a:t>
            </a:r>
            <a:r>
              <a:rPr lang="en-US" sz="2800" smtClean="0">
                <a:ea typeface="ＭＳ Ｐゴシック" pitchFamily="34" charset="-128"/>
              </a:rPr>
              <a:t>by oxidative phosphorylation via chemiosmosis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029200" y="1698625"/>
            <a:ext cx="3733800" cy="892175"/>
          </a:xfrm>
          <a:ln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r>
              <a:rPr lang="en-US" sz="2800" dirty="0" err="1" smtClean="0">
                <a:ea typeface="+mn-ea"/>
                <a:cs typeface="+mn-cs"/>
              </a:rPr>
              <a:t>Chemiosmosis</a:t>
            </a:r>
            <a:endParaRPr lang="en-US" sz="2800" dirty="0">
              <a:ea typeface="+mn-ea"/>
              <a:cs typeface="+mn-cs"/>
            </a:endParaRPr>
          </a:p>
        </p:txBody>
      </p:sp>
      <p:sp>
        <p:nvSpPr>
          <p:cNvPr id="33798" name="Content Placeholder 8"/>
          <p:cNvSpPr>
            <a:spLocks noGrp="1"/>
          </p:cNvSpPr>
          <p:nvPr>
            <p:ph sz="quarter" idx="4"/>
          </p:nvPr>
        </p:nvSpPr>
        <p:spPr>
          <a:xfrm>
            <a:off x="4873625" y="2601913"/>
            <a:ext cx="4041775" cy="3951287"/>
          </a:xfrm>
        </p:spPr>
        <p:txBody>
          <a:bodyPr/>
          <a:lstStyle/>
          <a:p>
            <a:r>
              <a:rPr lang="en-US" sz="2800" smtClean="0">
                <a:ea typeface="ＭＳ Ｐゴシック" pitchFamily="34" charset="-128"/>
              </a:rPr>
              <a:t>H</a:t>
            </a:r>
            <a:r>
              <a:rPr lang="en-US" sz="2800" baseline="30000" smtClean="0">
                <a:ea typeface="ＭＳ Ｐゴシック" pitchFamily="34" charset="-128"/>
              </a:rPr>
              <a:t>+</a:t>
            </a:r>
            <a:r>
              <a:rPr lang="en-US" sz="2800" smtClean="0">
                <a:ea typeface="ＭＳ Ｐゴシック" pitchFamily="34" charset="-128"/>
              </a:rPr>
              <a:t> ions pumped across inner mitochondrial membrane</a:t>
            </a:r>
          </a:p>
          <a:p>
            <a:r>
              <a:rPr lang="en-US" sz="2800" smtClean="0">
                <a:ea typeface="ＭＳ Ｐゴシック" pitchFamily="34" charset="-128"/>
              </a:rPr>
              <a:t>H</a:t>
            </a:r>
            <a:r>
              <a:rPr lang="en-US" sz="2800" baseline="30000" smtClean="0">
                <a:ea typeface="ＭＳ Ｐゴシック" pitchFamily="34" charset="-128"/>
              </a:rPr>
              <a:t>+</a:t>
            </a:r>
            <a:r>
              <a:rPr lang="en-US" sz="2800" smtClean="0">
                <a:ea typeface="ＭＳ Ｐゴシック" pitchFamily="34" charset="-128"/>
              </a:rPr>
              <a:t> diffuse through ATP synthase (ADP </a:t>
            </a:r>
            <a:r>
              <a:rPr lang="en-US" sz="2800" smtClean="0">
                <a:ea typeface="ＭＳ Ｐゴシック" pitchFamily="34" charset="-128"/>
                <a:sym typeface="Wingdings" pitchFamily="2" charset="2"/>
              </a:rPr>
              <a:t> ATP)</a:t>
            </a:r>
            <a:endParaRPr lang="en-US" sz="280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101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111FF"/>
                </a:solidFill>
              </a:rPr>
              <a:t>Energy Currency of Cells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1390760"/>
            <a:ext cx="5867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ATP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/>
              <a:t>= </a:t>
            </a:r>
            <a:r>
              <a:rPr lang="en-US" sz="3200" b="1" dirty="0" smtClean="0">
                <a:solidFill>
                  <a:srgbClr val="FF0000"/>
                </a:solidFill>
              </a:rPr>
              <a:t>adenosine </a:t>
            </a:r>
            <a:r>
              <a:rPr lang="en-US" sz="3200" b="1" dirty="0" err="1" smtClean="0">
                <a:solidFill>
                  <a:srgbClr val="FF0000"/>
                </a:solidFill>
              </a:rPr>
              <a:t>triphosphate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/>
              <a:t>-the energy “currency” of cells</a:t>
            </a:r>
          </a:p>
          <a:p>
            <a:endParaRPr lang="en-US" sz="3200" dirty="0" smtClean="0"/>
          </a:p>
          <a:p>
            <a:r>
              <a:rPr lang="en-US" sz="3200" dirty="0" smtClean="0"/>
              <a:t>ATP structure:</a:t>
            </a:r>
          </a:p>
          <a:p>
            <a:r>
              <a:rPr lang="en-US" sz="3200" dirty="0" smtClean="0"/>
              <a:t>-ribose, a 5-carbon sugar</a:t>
            </a:r>
          </a:p>
          <a:p>
            <a:r>
              <a:rPr lang="en-US" sz="3200" dirty="0" smtClean="0"/>
              <a:t>-adenine</a:t>
            </a:r>
          </a:p>
          <a:p>
            <a:r>
              <a:rPr lang="en-US" sz="3200" dirty="0" smtClean="0"/>
              <a:t>-three phosphates</a:t>
            </a:r>
            <a:endParaRPr lang="en-US" sz="3200" b="1" dirty="0" smtClean="0">
              <a:solidFill>
                <a:srgbClr val="FFFF00"/>
              </a:solidFill>
            </a:endParaRPr>
          </a:p>
        </p:txBody>
      </p:sp>
      <p:pic>
        <p:nvPicPr>
          <p:cNvPr id="1026" name="Picture 2" descr="Image result for aden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394109"/>
            <a:ext cx="18288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denosine triphosphate 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4563653"/>
            <a:ext cx="4191000" cy="214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denos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4851930"/>
            <a:ext cx="20955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283063-59F2-4C4C-9145-0FA0DA852378}" type="slidenum">
              <a:rPr lang="en-US" altLang="en-US"/>
              <a:pPr eaLnBrk="1" hangingPunct="1"/>
              <a:t>40</a:t>
            </a:fld>
            <a:endParaRPr lang="en-US" alt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CC"/>
                </a:solidFill>
              </a:rPr>
              <a:t>Electron Transport Chain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As the electrons are transferred, some electron energy is lost with each transfer.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This energy is used to pump protons (H</a:t>
            </a:r>
            <a:r>
              <a:rPr lang="en-US" altLang="en-US" baseline="30000" smtClean="0"/>
              <a:t>+</a:t>
            </a:r>
            <a:r>
              <a:rPr lang="en-US" altLang="en-US" smtClean="0"/>
              <a:t>) across the membrane from the matrix to the inner membrane space.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A </a:t>
            </a:r>
            <a:r>
              <a:rPr lang="en-US" altLang="en-US" b="1" smtClean="0">
                <a:solidFill>
                  <a:srgbClr val="FF0000"/>
                </a:solidFill>
              </a:rPr>
              <a:t>proton gradient</a:t>
            </a:r>
            <a:r>
              <a:rPr lang="en-US" altLang="en-US" smtClean="0"/>
              <a:t> is established.</a:t>
            </a:r>
          </a:p>
        </p:txBody>
      </p:sp>
    </p:spTree>
    <p:extLst>
      <p:ext uri="{BB962C8B-B14F-4D97-AF65-F5344CB8AC3E}">
        <p14:creationId xmlns:p14="http://schemas.microsoft.com/office/powerpoint/2010/main" val="3843950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Electron Transport Chain (ETC)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5105400" cy="4953000"/>
          </a:xfrm>
        </p:spPr>
        <p:txBody>
          <a:bodyPr>
            <a:normAutofit lnSpcReduction="10000"/>
          </a:bodyPr>
          <a:lstStyle/>
          <a:p>
            <a:r>
              <a:rPr lang="en-US" sz="2800" smtClean="0">
                <a:ea typeface="ＭＳ Ｐゴシック" pitchFamily="34" charset="-128"/>
              </a:rPr>
              <a:t>Collection of molecules embedded in inner membrane of mitochondria</a:t>
            </a:r>
          </a:p>
          <a:p>
            <a:r>
              <a:rPr lang="en-US" sz="2800" smtClean="0">
                <a:ea typeface="ＭＳ Ｐゴシック" pitchFamily="34" charset="-128"/>
              </a:rPr>
              <a:t>Tightly bound protein + non-protein components</a:t>
            </a:r>
          </a:p>
          <a:p>
            <a:r>
              <a:rPr lang="en-US" sz="2800" smtClean="0">
                <a:ea typeface="ＭＳ Ｐゴシック" pitchFamily="34" charset="-128"/>
              </a:rPr>
              <a:t>Alternate between reduced/oxidized states as accept/donate e</a:t>
            </a:r>
            <a:r>
              <a:rPr lang="en-US" sz="2800" baseline="30000" smtClean="0">
                <a:ea typeface="ＭＳ Ｐゴシック" pitchFamily="34" charset="-128"/>
              </a:rPr>
              <a:t>-</a:t>
            </a:r>
          </a:p>
          <a:p>
            <a:r>
              <a:rPr lang="en-US" sz="2800" smtClean="0">
                <a:ea typeface="ＭＳ Ｐゴシック" pitchFamily="34" charset="-128"/>
              </a:rPr>
              <a:t>Does </a:t>
            </a:r>
            <a:r>
              <a:rPr lang="en-US" sz="2800" u="sng" smtClean="0">
                <a:ea typeface="ＭＳ Ｐゴシック" pitchFamily="34" charset="-128"/>
              </a:rPr>
              <a:t>not</a:t>
            </a:r>
            <a:r>
              <a:rPr lang="en-US" sz="2800" smtClean="0">
                <a:ea typeface="ＭＳ Ｐゴシック" pitchFamily="34" charset="-128"/>
              </a:rPr>
              <a:t> make ATP directly</a:t>
            </a:r>
          </a:p>
          <a:p>
            <a:r>
              <a:rPr lang="en-US" sz="2800" smtClean="0">
                <a:ea typeface="ＭＳ Ｐゴシック" pitchFamily="34" charset="-128"/>
              </a:rPr>
              <a:t>Ease fall of e- from food to O</a:t>
            </a:r>
            <a:r>
              <a:rPr lang="en-US" sz="2800" baseline="-25000" smtClean="0">
                <a:ea typeface="ＭＳ Ｐゴシック" pitchFamily="34" charset="-128"/>
              </a:rPr>
              <a:t>2</a:t>
            </a:r>
          </a:p>
          <a:p>
            <a:r>
              <a:rPr lang="en-US" sz="2800" smtClean="0">
                <a:ea typeface="ＭＳ Ｐゴシック" pitchFamily="34" charset="-128"/>
              </a:rPr>
              <a:t>2H</a:t>
            </a:r>
            <a:r>
              <a:rPr lang="en-US" sz="2800" baseline="30000" smtClean="0">
                <a:ea typeface="ＭＳ Ｐゴシック" pitchFamily="34" charset="-128"/>
              </a:rPr>
              <a:t>+</a:t>
            </a:r>
            <a:r>
              <a:rPr lang="en-US" sz="2800" smtClean="0">
                <a:ea typeface="ＭＳ Ｐゴシック" pitchFamily="34" charset="-128"/>
              </a:rPr>
              <a:t> +  ½ O</a:t>
            </a:r>
            <a:r>
              <a:rPr lang="en-US" sz="2800" baseline="-25000" smtClean="0">
                <a:ea typeface="ＭＳ Ｐゴシック" pitchFamily="34" charset="-128"/>
              </a:rPr>
              <a:t>2</a:t>
            </a:r>
            <a:r>
              <a:rPr lang="en-US" sz="2800" smtClean="0">
                <a:ea typeface="ＭＳ Ｐゴシック" pitchFamily="34" charset="-128"/>
              </a:rPr>
              <a:t> </a:t>
            </a:r>
            <a:r>
              <a:rPr lang="en-US" sz="2800" smtClean="0">
                <a:ea typeface="ＭＳ Ｐゴシック" pitchFamily="34" charset="-128"/>
                <a:sym typeface="Wingdings" pitchFamily="2" charset="2"/>
              </a:rPr>
              <a:t> </a:t>
            </a:r>
            <a:r>
              <a:rPr lang="en-US" sz="2800" b="1" smtClean="0">
                <a:solidFill>
                  <a:srgbClr val="002060"/>
                </a:solidFill>
                <a:ea typeface="ＭＳ Ｐゴシック" pitchFamily="34" charset="-128"/>
                <a:sym typeface="Wingdings" pitchFamily="2" charset="2"/>
              </a:rPr>
              <a:t>H</a:t>
            </a:r>
            <a:r>
              <a:rPr lang="en-US" sz="2800" b="1" baseline="-25000" smtClean="0">
                <a:solidFill>
                  <a:srgbClr val="002060"/>
                </a:solidFill>
                <a:ea typeface="ＭＳ Ｐゴシック" pitchFamily="34" charset="-128"/>
                <a:sym typeface="Wingdings" pitchFamily="2" charset="2"/>
              </a:rPr>
              <a:t>2</a:t>
            </a:r>
            <a:r>
              <a:rPr lang="en-US" sz="2800" b="1" smtClean="0">
                <a:solidFill>
                  <a:srgbClr val="002060"/>
                </a:solidFill>
                <a:ea typeface="ＭＳ Ｐゴシック" pitchFamily="34" charset="-128"/>
                <a:sym typeface="Wingdings" pitchFamily="2" charset="2"/>
              </a:rPr>
              <a:t>O</a:t>
            </a:r>
            <a:endParaRPr lang="en-US" sz="2800" b="1" smtClean="0">
              <a:solidFill>
                <a:srgbClr val="002060"/>
              </a:solidFill>
              <a:ea typeface="ＭＳ Ｐゴシック" pitchFamily="34" charset="-128"/>
            </a:endParaRPr>
          </a:p>
          <a:p>
            <a:endParaRPr lang="en-US" sz="2800" smtClean="0">
              <a:ea typeface="ＭＳ Ｐゴシック" pitchFamily="34" charset="-128"/>
            </a:endParaRPr>
          </a:p>
        </p:txBody>
      </p:sp>
      <p:pic>
        <p:nvPicPr>
          <p:cNvPr id="54275" name="Picture 4" descr="09_13ElectronTransport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654175"/>
            <a:ext cx="3498850" cy="50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296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9B09C6A-5936-46B1-8BEC-4B180E17E3D2}" type="slidenum">
              <a:rPr lang="en-US" altLang="en-US"/>
              <a:pPr eaLnBrk="1" hangingPunct="1"/>
              <a:t>42</a:t>
            </a:fld>
            <a:endParaRPr lang="en-US" alt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CC"/>
                </a:solidFill>
              </a:rPr>
              <a:t>Electron Transport Chain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The </a:t>
            </a:r>
            <a:r>
              <a:rPr lang="en-US" altLang="en-US" b="1" smtClean="0">
                <a:solidFill>
                  <a:srgbClr val="FF0000"/>
                </a:solidFill>
              </a:rPr>
              <a:t>electron transport chain (ETC)</a:t>
            </a:r>
            <a:r>
              <a:rPr lang="en-US" altLang="en-US" smtClean="0"/>
              <a:t> is a series of membrane-bound electron carriers.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-embedded in the mitochondrial inner membrane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-electrons from NADH and FADH</a:t>
            </a:r>
            <a:r>
              <a:rPr lang="en-US" altLang="en-US" baseline="-25000" smtClean="0"/>
              <a:t>2</a:t>
            </a:r>
            <a:r>
              <a:rPr lang="en-US" altLang="en-US" smtClean="0"/>
              <a:t> are transferred to complexes of the ETC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-each complex transfers the electrons to the next complex in the chain</a:t>
            </a:r>
          </a:p>
        </p:txBody>
      </p:sp>
    </p:spTree>
    <p:extLst>
      <p:ext uri="{BB962C8B-B14F-4D97-AF65-F5344CB8AC3E}">
        <p14:creationId xmlns:p14="http://schemas.microsoft.com/office/powerpoint/2010/main" val="3204713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CC"/>
                </a:solidFill>
              </a:rPr>
              <a:t>Energy Yield of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theoretical energy yields</a:t>
            </a:r>
          </a:p>
          <a:p>
            <a:pPr>
              <a:buNone/>
            </a:pPr>
            <a:r>
              <a:rPr lang="en-US" dirty="0" smtClean="0"/>
              <a:t>- 38 ATP per glucose for bacteria</a:t>
            </a:r>
          </a:p>
          <a:p>
            <a:pPr>
              <a:buNone/>
            </a:pPr>
            <a:r>
              <a:rPr lang="en-US" dirty="0" smtClean="0"/>
              <a:t>- 36 ATP per glucose for eukaryotes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dirty="0" smtClean="0"/>
              <a:t>actual energy yield</a:t>
            </a:r>
          </a:p>
          <a:p>
            <a:pPr>
              <a:buNone/>
            </a:pPr>
            <a:r>
              <a:rPr lang="en-US" dirty="0" smtClean="0"/>
              <a:t>- 30 ATP per glucose for eukaryotes</a:t>
            </a:r>
          </a:p>
          <a:p>
            <a:pPr>
              <a:buNone/>
            </a:pPr>
            <a:r>
              <a:rPr lang="en-US" dirty="0" smtClean="0"/>
              <a:t>- reduced yield is due to “leaky” inner membrane and use of the proton gradient for purposes other than ATP synthesis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dirty="0" smtClean="0">
                <a:ea typeface="+mj-ea"/>
                <a:cs typeface="+mj-cs"/>
              </a:rPr>
              <a:t>As electrons move through the ETC, proton pumps move H</a:t>
            </a:r>
            <a:r>
              <a:rPr lang="en-US" sz="2800" baseline="30000" dirty="0" smtClean="0">
                <a:ea typeface="+mj-ea"/>
                <a:cs typeface="+mj-cs"/>
              </a:rPr>
              <a:t>+</a:t>
            </a:r>
            <a:r>
              <a:rPr lang="en-US" sz="2800" dirty="0" smtClean="0">
                <a:ea typeface="+mj-ea"/>
                <a:cs typeface="+mj-cs"/>
              </a:rPr>
              <a:t> across inner mitochondrial membrane</a:t>
            </a:r>
            <a:endParaRPr lang="en-US" sz="2800" dirty="0">
              <a:ea typeface="+mj-ea"/>
              <a:cs typeface="+mj-cs"/>
            </a:endParaRPr>
          </a:p>
        </p:txBody>
      </p:sp>
      <p:pic>
        <p:nvPicPr>
          <p:cNvPr id="55298" name="Picture 4" descr="09_UN08Summary_C4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63" y="1524000"/>
            <a:ext cx="8339137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712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>
                <a:ea typeface="+mj-ea"/>
                <a:cs typeface="+mj-cs"/>
              </a:rPr>
              <a:t>Chemiosmosis</a:t>
            </a:r>
            <a:r>
              <a:rPr lang="en-US" dirty="0" smtClean="0">
                <a:ea typeface="+mj-ea"/>
                <a:cs typeface="+mj-cs"/>
              </a:rPr>
              <a:t>: Energy-Coupling Mechanism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5791200" cy="4953000"/>
          </a:xfrm>
        </p:spPr>
        <p:txBody>
          <a:bodyPr/>
          <a:lstStyle/>
          <a:p>
            <a:r>
              <a:rPr lang="en-US" sz="2800" b="1" u="sng" smtClean="0">
                <a:ea typeface="ＭＳ Ｐゴシック" pitchFamily="34" charset="-128"/>
              </a:rPr>
              <a:t>Chemiosmosis</a:t>
            </a:r>
            <a:r>
              <a:rPr lang="en-US" sz="2800" smtClean="0">
                <a:ea typeface="ＭＳ Ｐゴシック" pitchFamily="34" charset="-128"/>
              </a:rPr>
              <a:t> = H</a:t>
            </a:r>
            <a:r>
              <a:rPr lang="en-US" sz="2800" baseline="30000" smtClean="0">
                <a:ea typeface="ＭＳ Ｐゴシック" pitchFamily="34" charset="-128"/>
              </a:rPr>
              <a:t>+</a:t>
            </a:r>
            <a:r>
              <a:rPr lang="en-US" sz="2800" smtClean="0">
                <a:ea typeface="ＭＳ Ｐゴシック" pitchFamily="34" charset="-128"/>
              </a:rPr>
              <a:t> gradient across membrane drives cellular work</a:t>
            </a:r>
          </a:p>
          <a:p>
            <a:r>
              <a:rPr lang="en-US" sz="2800" b="1" u="sng" smtClean="0">
                <a:ea typeface="ＭＳ Ｐゴシック" pitchFamily="34" charset="-128"/>
              </a:rPr>
              <a:t>Proton-motive force</a:t>
            </a:r>
            <a:r>
              <a:rPr lang="en-US" sz="2800" smtClean="0">
                <a:ea typeface="ＭＳ Ｐゴシック" pitchFamily="34" charset="-128"/>
              </a:rPr>
              <a:t>: use proton (H</a:t>
            </a:r>
            <a:r>
              <a:rPr lang="en-US" sz="2800" baseline="30000" smtClean="0">
                <a:ea typeface="ＭＳ Ｐゴシック" pitchFamily="34" charset="-128"/>
              </a:rPr>
              <a:t>+</a:t>
            </a:r>
            <a:r>
              <a:rPr lang="en-US" sz="2800" smtClean="0">
                <a:ea typeface="ＭＳ Ｐゴシック" pitchFamily="34" charset="-128"/>
              </a:rPr>
              <a:t>) gradient to perform work</a:t>
            </a:r>
          </a:p>
          <a:p>
            <a:pPr>
              <a:buFont typeface="Wingdings 2" pitchFamily="18" charset="2"/>
              <a:buNone/>
            </a:pPr>
            <a:endParaRPr lang="en-US" sz="2800" smtClean="0">
              <a:ea typeface="ＭＳ Ｐゴシック" pitchFamily="34" charset="-128"/>
            </a:endParaRPr>
          </a:p>
          <a:p>
            <a:r>
              <a:rPr lang="en-US" sz="2800" b="1" u="sng" smtClean="0">
                <a:ea typeface="ＭＳ Ｐゴシック" pitchFamily="34" charset="-128"/>
              </a:rPr>
              <a:t>ATP synthase</a:t>
            </a:r>
            <a:r>
              <a:rPr lang="en-US" sz="2800" smtClean="0">
                <a:ea typeface="ＭＳ Ｐゴシック" pitchFamily="34" charset="-128"/>
              </a:rPr>
              <a:t>: enzyme that makes ATP</a:t>
            </a:r>
          </a:p>
          <a:p>
            <a:r>
              <a:rPr lang="en-US" sz="2800" smtClean="0">
                <a:ea typeface="ＭＳ Ｐゴシック" pitchFamily="34" charset="-128"/>
              </a:rPr>
              <a:t>Use E from proton (H</a:t>
            </a:r>
            <a:r>
              <a:rPr lang="en-US" sz="2800" baseline="30000" smtClean="0">
                <a:ea typeface="ＭＳ Ｐゴシック" pitchFamily="34" charset="-128"/>
              </a:rPr>
              <a:t>+</a:t>
            </a:r>
            <a:r>
              <a:rPr lang="en-US" sz="2800" smtClean="0">
                <a:ea typeface="ＭＳ Ｐゴシック" pitchFamily="34" charset="-128"/>
              </a:rPr>
              <a:t>) gradient – flow of H</a:t>
            </a:r>
            <a:r>
              <a:rPr lang="en-US" sz="2800" baseline="30000" smtClean="0">
                <a:ea typeface="ＭＳ Ｐゴシック" pitchFamily="34" charset="-128"/>
              </a:rPr>
              <a:t>+</a:t>
            </a:r>
            <a:r>
              <a:rPr lang="en-US" sz="2800" smtClean="0">
                <a:ea typeface="ＭＳ Ｐゴシック" pitchFamily="34" charset="-128"/>
              </a:rPr>
              <a:t> back across membrane</a:t>
            </a:r>
          </a:p>
          <a:p>
            <a:endParaRPr lang="en-US" sz="2800" smtClean="0">
              <a:ea typeface="ＭＳ Ｐゴシック" pitchFamily="34" charset="-128"/>
            </a:endParaRPr>
          </a:p>
        </p:txBody>
      </p:sp>
      <p:pic>
        <p:nvPicPr>
          <p:cNvPr id="56323" name="Picture 4" descr="09_14ATPSynthase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914400"/>
            <a:ext cx="2971800" cy="576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060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509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err="1" smtClean="0">
                <a:ea typeface="+mj-ea"/>
                <a:cs typeface="+mj-cs"/>
              </a:rPr>
              <a:t>Chemiosmosis</a:t>
            </a:r>
            <a:r>
              <a:rPr lang="en-US" sz="3200" dirty="0" smtClean="0">
                <a:ea typeface="+mj-ea"/>
                <a:cs typeface="+mj-cs"/>
              </a:rPr>
              <a:t> couples the ETC to ATP synthesis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57346" name="Picture 5" descr="09_15Chemiosmosis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563" y="1524000"/>
            <a:ext cx="776763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15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3400" y="4760913"/>
            <a:ext cx="2362200" cy="9540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/>
              <a:t>e- passed down E levels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152400"/>
            <a:ext cx="4800600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/>
              <a:t>oxidative </a:t>
            </a:r>
            <a:r>
              <a:rPr lang="en-US" sz="3200" dirty="0" err="1"/>
              <a:t>phosphorylation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1092200"/>
            <a:ext cx="2971800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err="1"/>
              <a:t>chemiosmosis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1533525"/>
            <a:ext cx="914400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/>
              <a:t>ATP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3895725"/>
            <a:ext cx="1066800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/>
              <a:t>ETC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6181725"/>
            <a:ext cx="2362200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/>
              <a:t>O</a:t>
            </a:r>
            <a:r>
              <a:rPr lang="en-US" sz="2800" baseline="-25000" dirty="0"/>
              <a:t>2</a:t>
            </a:r>
            <a:r>
              <a:rPr lang="en-US" sz="2800" dirty="0"/>
              <a:t> </a:t>
            </a:r>
            <a:r>
              <a:rPr lang="en-US" sz="2800" dirty="0">
                <a:sym typeface="Wingdings" pitchFamily="2" charset="2"/>
              </a:rPr>
              <a:t> H</a:t>
            </a:r>
            <a:r>
              <a:rPr lang="en-US" sz="2800" baseline="-25000" dirty="0">
                <a:sym typeface="Wingdings" pitchFamily="2" charset="2"/>
              </a:rPr>
              <a:t>2</a:t>
            </a:r>
            <a:r>
              <a:rPr lang="en-US" sz="2800" dirty="0">
                <a:sym typeface="Wingdings" pitchFamily="2" charset="2"/>
              </a:rPr>
              <a:t>O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553200" y="1408113"/>
            <a:ext cx="1752600" cy="9540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/>
              <a:t>proton gradient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0" y="2971800"/>
            <a:ext cx="2590800" cy="954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/>
              <a:t>proton motive force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34200" y="4419600"/>
            <a:ext cx="762000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/>
              <a:t>H</a:t>
            </a:r>
            <a:r>
              <a:rPr lang="en-US" sz="2800" baseline="30000" dirty="0"/>
              <a:t>+</a:t>
            </a:r>
          </a:p>
        </p:txBody>
      </p:sp>
      <p:sp>
        <p:nvSpPr>
          <p:cNvPr id="28" name="Down Arrow 27"/>
          <p:cNvSpPr>
            <a:spLocks noChangeArrowheads="1"/>
          </p:cNvSpPr>
          <p:nvPr/>
        </p:nvSpPr>
        <p:spPr bwMode="auto">
          <a:xfrm>
            <a:off x="1371600" y="4373563"/>
            <a:ext cx="457200" cy="427037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F201F"/>
              </a:gs>
              <a:gs pos="55000">
                <a:srgbClr val="BC2827"/>
              </a:gs>
              <a:gs pos="100000">
                <a:srgbClr val="DC302F"/>
              </a:gs>
            </a:gsLst>
            <a:lin ang="16200000"/>
          </a:gradFill>
          <a:ln w="6350" cap="rnd">
            <a:solidFill>
              <a:srgbClr val="C54342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Down Arrow 28"/>
          <p:cNvSpPr>
            <a:spLocks noChangeArrowheads="1"/>
          </p:cNvSpPr>
          <p:nvPr/>
        </p:nvSpPr>
        <p:spPr bwMode="auto">
          <a:xfrm>
            <a:off x="1371600" y="5715000"/>
            <a:ext cx="457200" cy="447675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F201F"/>
              </a:gs>
              <a:gs pos="55000">
                <a:srgbClr val="BC2827"/>
              </a:gs>
              <a:gs pos="100000">
                <a:srgbClr val="DC302F"/>
              </a:gs>
            </a:gsLst>
            <a:lin ang="16200000"/>
          </a:gradFill>
          <a:ln w="6350" cap="rnd">
            <a:solidFill>
              <a:srgbClr val="C54342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" name="Down Arrow 29"/>
          <p:cNvSpPr>
            <a:spLocks noChangeArrowheads="1"/>
          </p:cNvSpPr>
          <p:nvPr/>
        </p:nvSpPr>
        <p:spPr bwMode="auto">
          <a:xfrm>
            <a:off x="7086600" y="2362200"/>
            <a:ext cx="457200" cy="533400"/>
          </a:xfrm>
          <a:prstGeom prst="downArrow">
            <a:avLst>
              <a:gd name="adj1" fmla="val 50000"/>
              <a:gd name="adj2" fmla="val 49999"/>
            </a:avLst>
          </a:prstGeom>
          <a:gradFill rotWithShape="1">
            <a:gsLst>
              <a:gs pos="0">
                <a:srgbClr val="9F201F"/>
              </a:gs>
              <a:gs pos="55000">
                <a:srgbClr val="BC2827"/>
              </a:gs>
              <a:gs pos="100000">
                <a:srgbClr val="DC302F"/>
              </a:gs>
            </a:gsLst>
            <a:lin ang="16200000"/>
          </a:gradFill>
          <a:ln w="6350" cap="rnd">
            <a:solidFill>
              <a:srgbClr val="C54342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1" name="Down Arrow 30"/>
          <p:cNvSpPr>
            <a:spLocks noChangeArrowheads="1"/>
          </p:cNvSpPr>
          <p:nvPr/>
        </p:nvSpPr>
        <p:spPr bwMode="auto">
          <a:xfrm>
            <a:off x="7086600" y="3886200"/>
            <a:ext cx="457200" cy="533400"/>
          </a:xfrm>
          <a:prstGeom prst="downArrow">
            <a:avLst>
              <a:gd name="adj1" fmla="val 50000"/>
              <a:gd name="adj2" fmla="val 49999"/>
            </a:avLst>
          </a:prstGeom>
          <a:gradFill rotWithShape="1">
            <a:gsLst>
              <a:gs pos="0">
                <a:srgbClr val="9F201F"/>
              </a:gs>
              <a:gs pos="55000">
                <a:srgbClr val="BC2827"/>
              </a:gs>
              <a:gs pos="100000">
                <a:srgbClr val="DC302F"/>
              </a:gs>
            </a:gsLst>
            <a:lin ang="16200000"/>
          </a:gradFill>
          <a:ln w="6350" cap="rnd">
            <a:solidFill>
              <a:srgbClr val="C54342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2" name="Down Arrow 31"/>
          <p:cNvSpPr>
            <a:spLocks noChangeArrowheads="1"/>
          </p:cNvSpPr>
          <p:nvPr/>
        </p:nvSpPr>
        <p:spPr bwMode="auto">
          <a:xfrm>
            <a:off x="7086600" y="4953000"/>
            <a:ext cx="457200" cy="6096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F201F"/>
              </a:gs>
              <a:gs pos="55000">
                <a:srgbClr val="BC2827"/>
              </a:gs>
              <a:gs pos="100000">
                <a:srgbClr val="DC302F"/>
              </a:gs>
            </a:gsLst>
            <a:lin ang="16200000"/>
          </a:gradFill>
          <a:ln w="6350" cap="rnd">
            <a:solidFill>
              <a:srgbClr val="C54342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3" name="Down Arrow 32"/>
          <p:cNvSpPr>
            <a:spLocks noChangeArrowheads="1"/>
          </p:cNvSpPr>
          <p:nvPr/>
        </p:nvSpPr>
        <p:spPr bwMode="auto">
          <a:xfrm>
            <a:off x="4114800" y="685800"/>
            <a:ext cx="457200" cy="3810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F201F"/>
              </a:gs>
              <a:gs pos="55000">
                <a:srgbClr val="BC2827"/>
              </a:gs>
              <a:gs pos="100000">
                <a:srgbClr val="DC302F"/>
              </a:gs>
            </a:gsLst>
            <a:lin ang="16200000"/>
          </a:gradFill>
          <a:ln w="6350" cap="rnd">
            <a:solidFill>
              <a:srgbClr val="C54342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4" name="Down Arrow 33"/>
          <p:cNvSpPr>
            <a:spLocks noChangeArrowheads="1"/>
          </p:cNvSpPr>
          <p:nvPr/>
        </p:nvSpPr>
        <p:spPr bwMode="auto">
          <a:xfrm rot="3615907">
            <a:off x="2260600" y="992188"/>
            <a:ext cx="457200" cy="1085850"/>
          </a:xfrm>
          <a:prstGeom prst="downArrow">
            <a:avLst>
              <a:gd name="adj1" fmla="val 50000"/>
              <a:gd name="adj2" fmla="val 49996"/>
            </a:avLst>
          </a:prstGeom>
          <a:gradFill rotWithShape="1">
            <a:gsLst>
              <a:gs pos="0">
                <a:srgbClr val="9F201F"/>
              </a:gs>
              <a:gs pos="55000">
                <a:srgbClr val="BC2827"/>
              </a:gs>
              <a:gs pos="100000">
                <a:srgbClr val="DC302F"/>
              </a:gs>
            </a:gsLst>
            <a:lin ang="16200000"/>
          </a:gradFill>
          <a:ln w="6350" cap="rnd">
            <a:solidFill>
              <a:srgbClr val="C54342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5" name="Down Arrow 34"/>
          <p:cNvSpPr>
            <a:spLocks noChangeArrowheads="1"/>
          </p:cNvSpPr>
          <p:nvPr/>
        </p:nvSpPr>
        <p:spPr bwMode="auto">
          <a:xfrm rot="-3453349">
            <a:off x="5972175" y="1030288"/>
            <a:ext cx="457200" cy="1085850"/>
          </a:xfrm>
          <a:prstGeom prst="downArrow">
            <a:avLst>
              <a:gd name="adj1" fmla="val 50000"/>
              <a:gd name="adj2" fmla="val 49996"/>
            </a:avLst>
          </a:prstGeom>
          <a:gradFill rotWithShape="1">
            <a:gsLst>
              <a:gs pos="0">
                <a:srgbClr val="9F201F"/>
              </a:gs>
              <a:gs pos="55000">
                <a:srgbClr val="BC2827"/>
              </a:gs>
              <a:gs pos="100000">
                <a:srgbClr val="DC302F"/>
              </a:gs>
            </a:gsLst>
            <a:lin ang="16200000"/>
          </a:gradFill>
          <a:ln w="6350" cap="rnd">
            <a:solidFill>
              <a:srgbClr val="C54342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6" name="Down Arrow 35"/>
          <p:cNvSpPr>
            <a:spLocks noChangeArrowheads="1"/>
          </p:cNvSpPr>
          <p:nvPr/>
        </p:nvSpPr>
        <p:spPr bwMode="auto">
          <a:xfrm rot="7977891">
            <a:off x="3932238" y="1147762"/>
            <a:ext cx="457200" cy="5324475"/>
          </a:xfrm>
          <a:prstGeom prst="downArrow">
            <a:avLst>
              <a:gd name="adj1" fmla="val 50000"/>
              <a:gd name="adj2" fmla="val 49980"/>
            </a:avLst>
          </a:prstGeom>
          <a:gradFill rotWithShape="1">
            <a:gsLst>
              <a:gs pos="0">
                <a:srgbClr val="9F201F"/>
              </a:gs>
              <a:gs pos="55000">
                <a:srgbClr val="BC2827"/>
              </a:gs>
              <a:gs pos="100000">
                <a:srgbClr val="DC302F"/>
              </a:gs>
            </a:gsLst>
            <a:lin ang="16200000"/>
          </a:gradFill>
          <a:ln w="6350" cap="rnd">
            <a:solidFill>
              <a:srgbClr val="C54342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514600"/>
            <a:ext cx="1676400" cy="954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err="1"/>
              <a:t>redox</a:t>
            </a:r>
            <a:r>
              <a:rPr lang="en-US" sz="2800" dirty="0"/>
              <a:t> reactions</a:t>
            </a:r>
          </a:p>
        </p:txBody>
      </p:sp>
      <p:sp>
        <p:nvSpPr>
          <p:cNvPr id="37" name="Down Arrow 36"/>
          <p:cNvSpPr>
            <a:spLocks noChangeArrowheads="1"/>
          </p:cNvSpPr>
          <p:nvPr/>
        </p:nvSpPr>
        <p:spPr bwMode="auto">
          <a:xfrm rot="-7668472">
            <a:off x="4573588" y="1260475"/>
            <a:ext cx="457200" cy="4657725"/>
          </a:xfrm>
          <a:prstGeom prst="downArrow">
            <a:avLst>
              <a:gd name="adj1" fmla="val 50000"/>
              <a:gd name="adj2" fmla="val 49994"/>
            </a:avLst>
          </a:prstGeom>
          <a:gradFill rotWithShape="1">
            <a:gsLst>
              <a:gs pos="0">
                <a:srgbClr val="9F201F"/>
              </a:gs>
              <a:gs pos="55000">
                <a:srgbClr val="BC2827"/>
              </a:gs>
              <a:gs pos="100000">
                <a:srgbClr val="DC302F"/>
              </a:gs>
            </a:gsLst>
            <a:lin ang="16200000"/>
          </a:gradFill>
          <a:ln w="6350" cap="rnd">
            <a:solidFill>
              <a:srgbClr val="C54342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5588000"/>
            <a:ext cx="2438400" cy="5222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/>
              <a:t>ATP </a:t>
            </a:r>
            <a:r>
              <a:rPr lang="en-US" sz="2800" dirty="0" err="1"/>
              <a:t>synthase</a:t>
            </a:r>
            <a:endParaRPr lang="en-US" sz="2800" dirty="0"/>
          </a:p>
        </p:txBody>
      </p:sp>
      <p:sp>
        <p:nvSpPr>
          <p:cNvPr id="38" name="Down Arrow 37"/>
          <p:cNvSpPr>
            <a:spLocks noChangeArrowheads="1"/>
          </p:cNvSpPr>
          <p:nvPr/>
        </p:nvSpPr>
        <p:spPr bwMode="auto">
          <a:xfrm>
            <a:off x="1371600" y="3459163"/>
            <a:ext cx="457200" cy="427037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F201F"/>
              </a:gs>
              <a:gs pos="55000">
                <a:srgbClr val="BC2827"/>
              </a:gs>
              <a:gs pos="100000">
                <a:srgbClr val="DC302F"/>
              </a:gs>
            </a:gsLst>
            <a:lin ang="16200000"/>
          </a:gradFill>
          <a:ln w="6350" cap="rnd">
            <a:solidFill>
              <a:srgbClr val="C54342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Down Arrow 15"/>
          <p:cNvSpPr>
            <a:spLocks noChangeArrowheads="1"/>
          </p:cNvSpPr>
          <p:nvPr/>
        </p:nvSpPr>
        <p:spPr bwMode="auto">
          <a:xfrm>
            <a:off x="1371600" y="2057400"/>
            <a:ext cx="457200" cy="4572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F201F"/>
              </a:gs>
              <a:gs pos="55000">
                <a:srgbClr val="BC2827"/>
              </a:gs>
              <a:gs pos="100000">
                <a:srgbClr val="DC302F"/>
              </a:gs>
            </a:gsLst>
            <a:lin ang="16200000"/>
          </a:gradFill>
          <a:ln w="6350" cap="rnd">
            <a:solidFill>
              <a:srgbClr val="C54342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476625" y="709613"/>
            <a:ext cx="76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uses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81000" y="20685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uses E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38200" y="3516313"/>
            <a:ext cx="76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of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80988" y="4408488"/>
            <a:ext cx="1219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in which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752600" y="572611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to final e- acceptor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143000" y="1096963"/>
            <a:ext cx="1676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generates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715000" y="1077913"/>
            <a:ext cx="2438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which couples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7315200" y="2449513"/>
            <a:ext cx="121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called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7391400" y="3973513"/>
            <a:ext cx="121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drives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467600" y="50292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through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 rot="2559420">
            <a:off x="2408238" y="2373313"/>
            <a:ext cx="1752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to produce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 rot="-2286780">
            <a:off x="3546475" y="2563813"/>
            <a:ext cx="3333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0070C0"/>
                </a:solidFill>
              </a:rPr>
              <a:t>H+ pumped from matrix to intermembrane space</a:t>
            </a:r>
          </a:p>
        </p:txBody>
      </p:sp>
    </p:spTree>
    <p:extLst>
      <p:ext uri="{BB962C8B-B14F-4D97-AF65-F5344CB8AC3E}">
        <p14:creationId xmlns:p14="http://schemas.microsoft.com/office/powerpoint/2010/main" val="411332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8" grpId="0" animBg="1"/>
      <p:bldP spid="37" grpId="0" animBg="1"/>
      <p:bldP spid="15" grpId="0" animBg="1"/>
      <p:bldP spid="38" grpId="0" animBg="1"/>
      <p:bldP spid="16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0650"/>
            <a:ext cx="8229600" cy="12509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ea typeface="+mj-ea"/>
                <a:cs typeface="+mj-cs"/>
              </a:rPr>
              <a:t>ATP yield per molecule of glucose at each stage of cellular respiration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59394" name="Picture 3" descr="09_16ATPYieldPerGlucose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651000"/>
            <a:ext cx="8924925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894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v65819_07_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06850"/>
            <a:ext cx="83375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CC"/>
                </a:solidFill>
              </a:rPr>
              <a:t>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Organisms can be classified based on how they obtain energy:</a:t>
            </a:r>
          </a:p>
          <a:p>
            <a:pPr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autotrophs</a:t>
            </a:r>
            <a:r>
              <a:rPr lang="en-US" dirty="0" smtClean="0"/>
              <a:t>: are able to produce their own organic molecules through photosynthesis</a:t>
            </a:r>
          </a:p>
          <a:p>
            <a:pPr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heterotrophs</a:t>
            </a:r>
            <a:r>
              <a:rPr lang="en-US" dirty="0" smtClean="0"/>
              <a:t>: live on organic compounds produced by other organisms</a:t>
            </a:r>
          </a:p>
          <a:p>
            <a:pPr>
              <a:buNone/>
            </a:pPr>
            <a:r>
              <a:rPr lang="en-US" dirty="0" smtClean="0"/>
              <a:t>All organisms use </a:t>
            </a:r>
            <a:r>
              <a:rPr lang="en-US" b="1" dirty="0" smtClean="0">
                <a:solidFill>
                  <a:srgbClr val="FF0000"/>
                </a:solidFill>
              </a:rPr>
              <a:t>cellular respiration</a:t>
            </a:r>
            <a:r>
              <a:rPr lang="en-US" dirty="0" smtClean="0"/>
              <a:t> to extract energy from organic molecules.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Respiration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Process that involves the breakdown of Food molecules such as Glucose to Release energy. </a:t>
            </a:r>
          </a:p>
          <a:p>
            <a:r>
              <a:rPr lang="en-US" smtClean="0"/>
              <a:t>Pyruvate used in Glycolysis is Broken down and 34 ATP are formed. Oxygen is needed to release the energy and the chemical reactions occur in the Mitochondria of the cell.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ubtitle 3"/>
          <p:cNvSpPr>
            <a:spLocks noGrp="1"/>
          </p:cNvSpPr>
          <p:nvPr>
            <p:ph idx="4294967295"/>
          </p:nvPr>
        </p:nvSpPr>
        <p:spPr>
          <a:xfrm>
            <a:off x="0" y="457200"/>
            <a:ext cx="8686800" cy="5867400"/>
          </a:xfrm>
        </p:spPr>
        <p:txBody>
          <a:bodyPr/>
          <a:lstStyle/>
          <a:p>
            <a:r>
              <a:rPr lang="en-US" b="1" u="sng" smtClean="0">
                <a:solidFill>
                  <a:srgbClr val="002060"/>
                </a:solidFill>
                <a:ea typeface="ＭＳ Ｐゴシック" pitchFamily="34" charset="-128"/>
              </a:rPr>
              <a:t>Anaerobic Respiration</a:t>
            </a:r>
            <a:r>
              <a:rPr lang="en-US" smtClean="0">
                <a:ea typeface="ＭＳ Ｐゴシック" pitchFamily="34" charset="-128"/>
              </a:rPr>
              <a:t>: generate ATP using other electron acceptors besides O</a:t>
            </a:r>
            <a:r>
              <a:rPr lang="en-US" baseline="-25000" smtClean="0">
                <a:ea typeface="ＭＳ Ｐゴシック" pitchFamily="34" charset="-128"/>
              </a:rPr>
              <a:t>2</a:t>
            </a:r>
          </a:p>
          <a:p>
            <a:pPr lvl="1"/>
            <a:r>
              <a:rPr lang="en-US" sz="3200" smtClean="0">
                <a:ea typeface="ＭＳ Ｐゴシック" pitchFamily="34" charset="-128"/>
              </a:rPr>
              <a:t>Final e</a:t>
            </a:r>
            <a:r>
              <a:rPr lang="en-US" sz="3200" baseline="30000" smtClean="0">
                <a:ea typeface="ＭＳ Ｐゴシック" pitchFamily="34" charset="-128"/>
              </a:rPr>
              <a:t>-</a:t>
            </a:r>
            <a:r>
              <a:rPr lang="en-US" sz="3200" smtClean="0">
                <a:ea typeface="ＭＳ Ｐゴシック" pitchFamily="34" charset="-128"/>
              </a:rPr>
              <a:t> acceptors: sulfate (SO</a:t>
            </a:r>
            <a:r>
              <a:rPr lang="en-US" sz="3200" baseline="-25000" smtClean="0">
                <a:ea typeface="ＭＳ Ｐゴシック" pitchFamily="34" charset="-128"/>
              </a:rPr>
              <a:t>4</a:t>
            </a:r>
            <a:r>
              <a:rPr lang="en-US" sz="3200" smtClean="0">
                <a:ea typeface="ＭＳ Ｐゴシック" pitchFamily="34" charset="-128"/>
              </a:rPr>
              <a:t>), nitrate, sulfur (produces H</a:t>
            </a:r>
            <a:r>
              <a:rPr lang="en-US" sz="3200" baseline="-25000" smtClean="0">
                <a:ea typeface="ＭＳ Ｐゴシック" pitchFamily="34" charset="-128"/>
              </a:rPr>
              <a:t>2</a:t>
            </a:r>
            <a:r>
              <a:rPr lang="en-US" sz="3200" smtClean="0">
                <a:ea typeface="ＭＳ Ｐゴシック" pitchFamily="34" charset="-128"/>
              </a:rPr>
              <a:t>S)</a:t>
            </a:r>
          </a:p>
          <a:p>
            <a:pPr lvl="1"/>
            <a:r>
              <a:rPr lang="en-US" sz="3200" smtClean="0">
                <a:ea typeface="ＭＳ Ｐゴシック" pitchFamily="34" charset="-128"/>
              </a:rPr>
              <a:t>Eg. </a:t>
            </a:r>
            <a:r>
              <a:rPr lang="en-US" sz="3200" b="1" u="sng" smtClean="0">
                <a:solidFill>
                  <a:srgbClr val="EE6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Obligate anaerobes</a:t>
            </a:r>
            <a:r>
              <a:rPr lang="en-US" sz="3200" smtClean="0">
                <a:ea typeface="ＭＳ Ｐゴシック" pitchFamily="34" charset="-128"/>
              </a:rPr>
              <a:t>: can</a:t>
            </a:r>
            <a:r>
              <a:rPr lang="en-US" altLang="en-US" sz="3200" smtClean="0">
                <a:ea typeface="ＭＳ Ｐゴシック" pitchFamily="34" charset="-128"/>
              </a:rPr>
              <a:t>’</a:t>
            </a:r>
            <a:r>
              <a:rPr lang="en-US" altLang="ja-JP" sz="3200" smtClean="0">
                <a:ea typeface="ＭＳ Ｐゴシック" pitchFamily="34" charset="-128"/>
              </a:rPr>
              <a:t>t survive in O</a:t>
            </a:r>
            <a:r>
              <a:rPr lang="en-US" altLang="ja-JP" sz="3200" baseline="-25000" smtClean="0">
                <a:ea typeface="ＭＳ Ｐゴシック" pitchFamily="34" charset="-128"/>
              </a:rPr>
              <a:t>2</a:t>
            </a:r>
            <a:endParaRPr lang="en-US" altLang="ja-JP" sz="3200" smtClean="0">
              <a:ea typeface="ＭＳ Ｐゴシック" pitchFamily="34" charset="-128"/>
            </a:endParaRPr>
          </a:p>
          <a:p>
            <a:pPr lvl="1"/>
            <a:endParaRPr lang="en-US" sz="3200" smtClean="0">
              <a:ea typeface="ＭＳ Ｐゴシック" pitchFamily="34" charset="-128"/>
            </a:endParaRPr>
          </a:p>
          <a:p>
            <a:r>
              <a:rPr lang="en-US" b="1" u="sng" smtClean="0">
                <a:solidFill>
                  <a:srgbClr val="EE6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Facultative anaerobes</a:t>
            </a:r>
            <a:r>
              <a:rPr lang="en-US" smtClean="0">
                <a:ea typeface="ＭＳ Ｐゴシック" pitchFamily="34" charset="-128"/>
              </a:rPr>
              <a:t>: make ATP by </a:t>
            </a: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aerobic respiration</a:t>
            </a:r>
            <a:r>
              <a:rPr lang="en-US" smtClean="0">
                <a:ea typeface="ＭＳ Ｐゴシック" pitchFamily="34" charset="-128"/>
              </a:rPr>
              <a:t> (with O</a:t>
            </a:r>
            <a:r>
              <a:rPr lang="en-US" baseline="-25000" smtClean="0">
                <a:ea typeface="ＭＳ Ｐゴシック" pitchFamily="34" charset="-128"/>
              </a:rPr>
              <a:t>2</a:t>
            </a:r>
            <a:r>
              <a:rPr lang="en-US" smtClean="0">
                <a:ea typeface="ＭＳ Ｐゴシック" pitchFamily="34" charset="-128"/>
              </a:rPr>
              <a:t> present) or switch to </a:t>
            </a:r>
            <a:r>
              <a:rPr lang="en-US" b="1" smtClean="0">
                <a:solidFill>
                  <a:srgbClr val="7030A0"/>
                </a:solidFill>
                <a:ea typeface="ＭＳ Ｐゴシック" pitchFamily="34" charset="-128"/>
              </a:rPr>
              <a:t>fermentation</a:t>
            </a:r>
            <a:r>
              <a:rPr lang="en-US" smtClean="0">
                <a:ea typeface="ＭＳ Ｐゴシック" pitchFamily="34" charset="-128"/>
              </a:rPr>
              <a:t> (no O</a:t>
            </a:r>
            <a:r>
              <a:rPr lang="en-US" baseline="-25000" smtClean="0">
                <a:ea typeface="ＭＳ Ｐゴシック" pitchFamily="34" charset="-128"/>
              </a:rPr>
              <a:t>2</a:t>
            </a:r>
            <a:r>
              <a:rPr lang="en-US" smtClean="0">
                <a:ea typeface="ＭＳ Ｐゴシック" pitchFamily="34" charset="-128"/>
              </a:rPr>
              <a:t> available)</a:t>
            </a:r>
          </a:p>
          <a:p>
            <a:pPr lvl="1"/>
            <a:r>
              <a:rPr lang="en-US" sz="3200" smtClean="0">
                <a:ea typeface="ＭＳ Ｐゴシック" pitchFamily="34" charset="-128"/>
              </a:rPr>
              <a:t>Eg. human muscle cells</a:t>
            </a:r>
          </a:p>
          <a:p>
            <a:pPr lvl="1"/>
            <a:endParaRPr lang="en-US" sz="3200" smtClean="0">
              <a:ea typeface="ＭＳ Ｐゴシック" pitchFamily="34" charset="-128"/>
            </a:endParaRPr>
          </a:p>
          <a:p>
            <a:pPr lvl="1"/>
            <a:endParaRPr lang="en-US" sz="320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864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5272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ea typeface="+mj-ea"/>
                <a:cs typeface="+mj-cs"/>
              </a:rPr>
              <a:t> Fermentation  = </a:t>
            </a:r>
            <a:r>
              <a:rPr lang="en-US" sz="3200" dirty="0" err="1" smtClean="0">
                <a:ea typeface="+mj-ea"/>
                <a:cs typeface="+mj-cs"/>
              </a:rPr>
              <a:t>glycolysis</a:t>
            </a:r>
            <a:r>
              <a:rPr lang="en-US" sz="3200" dirty="0" smtClean="0">
                <a:ea typeface="+mj-ea"/>
                <a:cs typeface="+mj-cs"/>
              </a:rPr>
              <a:t> + regeneration of NAD</a:t>
            </a:r>
            <a:r>
              <a:rPr lang="en-US" sz="3200" baseline="30000" dirty="0" smtClean="0">
                <a:ea typeface="+mj-ea"/>
                <a:cs typeface="+mj-cs"/>
              </a:rPr>
              <a:t>+</a:t>
            </a:r>
            <a:endParaRPr lang="en-US" sz="3200" baseline="30000" dirty="0">
              <a:ea typeface="+mj-ea"/>
              <a:cs typeface="+mj-cs"/>
            </a:endParaRPr>
          </a:p>
        </p:txBody>
      </p:sp>
      <p:pic>
        <p:nvPicPr>
          <p:cNvPr id="62466" name="Picture 3" descr="09_18PyruvateCatabolism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36713"/>
            <a:ext cx="5562600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324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52400"/>
            <a:ext cx="3962400" cy="990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Glycolysis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874838"/>
            <a:ext cx="4040188" cy="7159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200" u="sng" dirty="0" smtClean="0">
                <a:ea typeface="+mn-ea"/>
                <a:cs typeface="+mn-cs"/>
              </a:rPr>
              <a:t>Fermentation</a:t>
            </a:r>
            <a:endParaRPr lang="en-US" sz="3200" u="sng" dirty="0">
              <a:ea typeface="+mn-ea"/>
              <a:cs typeface="+mn-cs"/>
            </a:endParaRPr>
          </a:p>
        </p:txBody>
      </p:sp>
      <p:sp>
        <p:nvSpPr>
          <p:cNvPr id="41988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601913"/>
            <a:ext cx="4040188" cy="395128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Keep </a:t>
            </a:r>
            <a:r>
              <a:rPr lang="en-US" sz="2800" dirty="0" err="1" smtClean="0">
                <a:cs typeface="+mn-cs"/>
              </a:rPr>
              <a:t>glycolysis</a:t>
            </a:r>
            <a:r>
              <a:rPr lang="en-US" sz="2800" dirty="0" smtClean="0">
                <a:cs typeface="+mn-cs"/>
              </a:rPr>
              <a:t> going by regenerating NAD</a:t>
            </a:r>
            <a:r>
              <a:rPr lang="en-US" sz="2800" baseline="30000" dirty="0" smtClean="0">
                <a:cs typeface="+mn-cs"/>
              </a:rPr>
              <a:t>+</a:t>
            </a:r>
          </a:p>
          <a:p>
            <a:pPr eaLnBrk="1" hangingPunct="1">
              <a:defRPr/>
            </a:pPr>
            <a:r>
              <a:rPr lang="en-US" sz="2800" dirty="0" smtClean="0">
                <a:ea typeface="+mn-ea"/>
                <a:cs typeface="+mn-cs"/>
              </a:rPr>
              <a:t>Occurs in </a:t>
            </a:r>
            <a:r>
              <a:rPr lang="en-US" sz="2800" dirty="0" err="1" smtClean="0">
                <a:ea typeface="+mn-ea"/>
                <a:cs typeface="+mn-cs"/>
              </a:rPr>
              <a:t>cytosol</a:t>
            </a:r>
            <a:endParaRPr lang="en-US" sz="2800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2800" b="1" u="sng" dirty="0" smtClean="0">
                <a:ea typeface="+mn-ea"/>
                <a:cs typeface="+mn-cs"/>
              </a:rPr>
              <a:t>No oxygen</a:t>
            </a:r>
            <a:r>
              <a:rPr lang="en-US" sz="2800" b="1" dirty="0" smtClean="0">
                <a:ea typeface="+mn-ea"/>
                <a:cs typeface="+mn-cs"/>
              </a:rPr>
              <a:t> </a:t>
            </a:r>
            <a:r>
              <a:rPr lang="en-US" sz="2800" dirty="0" smtClean="0">
                <a:ea typeface="+mn-ea"/>
                <a:cs typeface="+mn-cs"/>
              </a:rPr>
              <a:t>needed</a:t>
            </a:r>
          </a:p>
          <a:p>
            <a:pPr eaLnBrk="1" hangingPunct="1">
              <a:defRPr/>
            </a:pPr>
            <a:r>
              <a:rPr lang="en-US" sz="2800" dirty="0" smtClean="0">
                <a:ea typeface="+mn-ea"/>
                <a:cs typeface="+mn-cs"/>
              </a:rPr>
              <a:t>Creates </a:t>
            </a:r>
            <a:r>
              <a:rPr lang="en-US" sz="2800" b="1" dirty="0" smtClean="0">
                <a:solidFill>
                  <a:srgbClr val="0070C0"/>
                </a:solidFill>
                <a:ea typeface="+mn-ea"/>
                <a:cs typeface="+mn-cs"/>
              </a:rPr>
              <a:t>ethanol </a:t>
            </a:r>
            <a:r>
              <a:rPr lang="en-US" sz="2800" dirty="0" smtClean="0">
                <a:ea typeface="+mn-ea"/>
                <a:cs typeface="+mn-cs"/>
              </a:rPr>
              <a:t>[+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CO</a:t>
            </a:r>
            <a:r>
              <a:rPr lang="en-US" sz="2800" b="1" baseline="-25000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2</a:t>
            </a:r>
            <a:r>
              <a:rPr lang="en-US" sz="2800" dirty="0" smtClean="0">
                <a:ea typeface="+mn-ea"/>
                <a:cs typeface="+mn-cs"/>
              </a:rPr>
              <a:t>]</a:t>
            </a:r>
            <a:r>
              <a:rPr lang="en-US" sz="2800" baseline="-25000" dirty="0" smtClean="0">
                <a:ea typeface="+mn-ea"/>
                <a:cs typeface="+mn-cs"/>
              </a:rPr>
              <a:t> </a:t>
            </a:r>
            <a:r>
              <a:rPr lang="en-US" sz="2800" dirty="0" smtClean="0">
                <a:ea typeface="+mn-ea"/>
                <a:cs typeface="+mn-cs"/>
              </a:rPr>
              <a:t>or </a:t>
            </a:r>
            <a:r>
              <a:rPr lang="en-US" sz="2800" b="1" dirty="0" smtClean="0">
                <a:solidFill>
                  <a:srgbClr val="0070C0"/>
                </a:solidFill>
                <a:ea typeface="+mn-ea"/>
                <a:cs typeface="+mn-cs"/>
              </a:rPr>
              <a:t>lactate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a typeface="+mn-ea"/>
                <a:cs typeface="+mn-cs"/>
              </a:rPr>
              <a:t>2 ATP </a:t>
            </a:r>
            <a:r>
              <a:rPr lang="en-US" sz="2800" dirty="0" smtClean="0">
                <a:ea typeface="+mn-ea"/>
                <a:cs typeface="+mn-cs"/>
              </a:rPr>
              <a:t>(from </a:t>
            </a:r>
            <a:r>
              <a:rPr lang="en-US" sz="2800" dirty="0" err="1" smtClean="0">
                <a:ea typeface="+mn-ea"/>
                <a:cs typeface="+mn-cs"/>
              </a:rPr>
              <a:t>glycolysis</a:t>
            </a:r>
            <a:r>
              <a:rPr lang="en-US" sz="2800" dirty="0" smtClean="0">
                <a:ea typeface="+mn-ea"/>
                <a:cs typeface="+mn-cs"/>
              </a:rPr>
              <a:t>)</a:t>
            </a:r>
          </a:p>
          <a:p>
            <a:pPr eaLnBrk="1" hangingPunct="1">
              <a:defRPr/>
            </a:pPr>
            <a:endParaRPr lang="en-US" sz="2800" dirty="0" smtClean="0">
              <a:ea typeface="+mn-ea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874838"/>
            <a:ext cx="4041775" cy="7159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200" u="sng" dirty="0" smtClean="0">
                <a:ea typeface="+mn-ea"/>
                <a:cs typeface="+mn-cs"/>
              </a:rPr>
              <a:t>Respiration</a:t>
            </a:r>
            <a:endParaRPr lang="en-US" sz="3200" u="sng" dirty="0">
              <a:ea typeface="+mn-ea"/>
              <a:cs typeface="+mn-cs"/>
            </a:endParaRPr>
          </a:p>
        </p:txBody>
      </p:sp>
      <p:sp>
        <p:nvSpPr>
          <p:cNvPr id="3891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601913"/>
            <a:ext cx="4041775" cy="3951287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 pitchFamily="34" charset="-128"/>
              </a:rPr>
              <a:t>Release E from breakdown of food with O</a:t>
            </a:r>
            <a:r>
              <a:rPr lang="en-US" sz="2800" baseline="-25000" smtClean="0">
                <a:ea typeface="ＭＳ Ｐゴシック" pitchFamily="34" charset="-128"/>
              </a:rPr>
              <a:t>2</a:t>
            </a:r>
          </a:p>
          <a:p>
            <a:pPr eaLnBrk="1" hangingPunct="1"/>
            <a:r>
              <a:rPr lang="en-US" sz="2800" smtClean="0">
                <a:ea typeface="ＭＳ Ｐゴシック" pitchFamily="34" charset="-128"/>
              </a:rPr>
              <a:t>Occurs in mitochondria</a:t>
            </a:r>
          </a:p>
          <a:p>
            <a:pPr eaLnBrk="1" hangingPunct="1"/>
            <a:r>
              <a:rPr lang="en-US" sz="2800" b="1" u="sng" smtClean="0">
                <a:ea typeface="ＭＳ Ｐゴシック" pitchFamily="34" charset="-128"/>
              </a:rPr>
              <a:t>O</a:t>
            </a:r>
            <a:r>
              <a:rPr lang="en-US" sz="2800" b="1" u="sng" baseline="-25000" smtClean="0">
                <a:ea typeface="ＭＳ Ｐゴシック" pitchFamily="34" charset="-128"/>
              </a:rPr>
              <a:t>2</a:t>
            </a:r>
            <a:r>
              <a:rPr lang="en-US" sz="2800" b="1" u="sng" smtClean="0">
                <a:ea typeface="ＭＳ Ｐゴシック" pitchFamily="34" charset="-128"/>
              </a:rPr>
              <a:t> required</a:t>
            </a:r>
            <a:r>
              <a:rPr lang="en-US" sz="2800" b="1" smtClean="0">
                <a:ea typeface="ＭＳ Ｐゴシック" pitchFamily="34" charset="-128"/>
              </a:rPr>
              <a:t> </a:t>
            </a:r>
            <a:r>
              <a:rPr lang="en-US" sz="2800" smtClean="0">
                <a:ea typeface="ＭＳ Ｐゴシック" pitchFamily="34" charset="-128"/>
              </a:rPr>
              <a:t>(final electron acceptor)</a:t>
            </a:r>
          </a:p>
          <a:p>
            <a:pPr eaLnBrk="1" hangingPunct="1"/>
            <a:r>
              <a:rPr lang="en-US" sz="2800" smtClean="0">
                <a:ea typeface="ＭＳ Ｐゴシック" pitchFamily="34" charset="-128"/>
              </a:rPr>
              <a:t>Produces CO</a:t>
            </a:r>
            <a:r>
              <a:rPr lang="en-US" sz="2800" baseline="-25000" smtClean="0">
                <a:ea typeface="ＭＳ Ｐゴシック" pitchFamily="34" charset="-128"/>
              </a:rPr>
              <a:t>2</a:t>
            </a:r>
            <a:r>
              <a:rPr lang="en-US" sz="2800" smtClean="0">
                <a:ea typeface="ＭＳ Ｐゴシック" pitchFamily="34" charset="-128"/>
              </a:rPr>
              <a:t>, H</a:t>
            </a:r>
            <a:r>
              <a:rPr lang="en-US" sz="2800" baseline="-25000" smtClean="0">
                <a:ea typeface="ＭＳ Ｐゴシック" pitchFamily="34" charset="-128"/>
              </a:rPr>
              <a:t>2</a:t>
            </a:r>
            <a:r>
              <a:rPr lang="en-US" sz="2800" smtClean="0">
                <a:ea typeface="ＭＳ Ｐゴシック" pitchFamily="34" charset="-128"/>
              </a:rPr>
              <a:t>O and </a:t>
            </a:r>
            <a:r>
              <a:rPr lang="en-US" sz="2800" b="1" smtClean="0">
                <a:solidFill>
                  <a:srgbClr val="FF0000"/>
                </a:solidFill>
                <a:ea typeface="ＭＳ Ｐゴシック" pitchFamily="34" charset="-128"/>
              </a:rPr>
              <a:t>up to 32 ATP</a:t>
            </a:r>
            <a:endParaRPr lang="en-US" sz="2800" smtClean="0">
              <a:ea typeface="ＭＳ Ｐゴシック" pitchFamily="34" charset="-128"/>
            </a:endParaRPr>
          </a:p>
          <a:p>
            <a:pPr eaLnBrk="1" hangingPunct="1"/>
            <a:endParaRPr lang="en-US" sz="2800" smtClean="0">
              <a:ea typeface="ＭＳ Ｐゴシック" pitchFamily="34" charset="-128"/>
            </a:endParaRPr>
          </a:p>
        </p:txBody>
      </p:sp>
      <p:sp>
        <p:nvSpPr>
          <p:cNvPr id="9" name="Left Arrow 8"/>
          <p:cNvSpPr/>
          <p:nvPr/>
        </p:nvSpPr>
        <p:spPr>
          <a:xfrm rot="18979249">
            <a:off x="2341563" y="1322388"/>
            <a:ext cx="1249362" cy="4413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Left Arrow 9"/>
          <p:cNvSpPr/>
          <p:nvPr/>
        </p:nvSpPr>
        <p:spPr>
          <a:xfrm rot="13621049">
            <a:off x="4952207" y="1304131"/>
            <a:ext cx="1258888" cy="4413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496" name="TextBox 10"/>
          <p:cNvSpPr txBox="1">
            <a:spLocks noChangeArrowheads="1"/>
          </p:cNvSpPr>
          <p:nvPr/>
        </p:nvSpPr>
        <p:spPr bwMode="auto">
          <a:xfrm>
            <a:off x="5486400" y="914400"/>
            <a:ext cx="236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O</a:t>
            </a:r>
            <a:r>
              <a:rPr lang="en-US" sz="2400" baseline="-25000">
                <a:solidFill>
                  <a:schemeClr val="bg1"/>
                </a:solidFill>
              </a:rPr>
              <a:t>2</a:t>
            </a:r>
            <a:r>
              <a:rPr lang="en-US" sz="2400">
                <a:solidFill>
                  <a:schemeClr val="bg1"/>
                </a:solidFill>
              </a:rPr>
              <a:t> present</a:t>
            </a:r>
          </a:p>
        </p:txBody>
      </p:sp>
      <p:sp>
        <p:nvSpPr>
          <p:cNvPr id="63497" name="TextBox 11"/>
          <p:cNvSpPr txBox="1">
            <a:spLocks noChangeArrowheads="1"/>
          </p:cNvSpPr>
          <p:nvPr/>
        </p:nvSpPr>
        <p:spPr bwMode="auto">
          <a:xfrm>
            <a:off x="1295400" y="9144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Without O</a:t>
            </a:r>
            <a:r>
              <a:rPr lang="en-US" sz="2400" baseline="-25000">
                <a:solidFill>
                  <a:schemeClr val="bg1"/>
                </a:solidFill>
              </a:rPr>
              <a:t>2</a:t>
            </a:r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2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Various sources of fuel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Carbohydrates, fats and proteins can ALL be used as fuel for cellular respiration</a:t>
            </a:r>
          </a:p>
          <a:p>
            <a:r>
              <a:rPr lang="en-US" smtClean="0">
                <a:ea typeface="ＭＳ Ｐゴシック" pitchFamily="34" charset="-128"/>
              </a:rPr>
              <a:t>Monomers enter </a:t>
            </a:r>
            <a:r>
              <a:rPr lang="en-US" u="sng" smtClean="0">
                <a:ea typeface="ＭＳ Ｐゴシック" pitchFamily="34" charset="-128"/>
              </a:rPr>
              <a:t>glycolysis</a:t>
            </a:r>
            <a:r>
              <a:rPr lang="en-US" smtClean="0">
                <a:ea typeface="ＭＳ Ｐゴシック" pitchFamily="34" charset="-128"/>
              </a:rPr>
              <a:t> or </a:t>
            </a:r>
            <a:r>
              <a:rPr lang="en-US" u="sng" smtClean="0">
                <a:ea typeface="ＭＳ Ｐゴシック" pitchFamily="34" charset="-128"/>
              </a:rPr>
              <a:t>citric acid cycle</a:t>
            </a:r>
            <a:r>
              <a:rPr lang="en-US" smtClean="0">
                <a:ea typeface="ＭＳ Ｐゴシック" pitchFamily="34" charset="-128"/>
              </a:rPr>
              <a:t> at different points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  <p:pic>
        <p:nvPicPr>
          <p:cNvPr id="65539" name="Content Placeholder 5" descr="09_19Catabolism-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3367" y="1825625"/>
            <a:ext cx="3577766" cy="4351338"/>
          </a:xfrm>
        </p:spPr>
      </p:pic>
    </p:spTree>
    <p:extLst>
      <p:ext uri="{BB962C8B-B14F-4D97-AF65-F5344CB8AC3E}">
        <p14:creationId xmlns:p14="http://schemas.microsoft.com/office/powerpoint/2010/main" val="186354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Types of Fermentation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77963"/>
            <a:ext cx="4267200" cy="715962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rgbClr val="002060"/>
                </a:solidFill>
                <a:ea typeface="+mn-ea"/>
                <a:cs typeface="+mn-cs"/>
              </a:rPr>
              <a:t>Alcohol fermentation</a:t>
            </a:r>
            <a:endParaRPr lang="en-US" sz="2400" dirty="0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43012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217738"/>
            <a:ext cx="4495800" cy="3962400"/>
          </a:xfrm>
        </p:spPr>
        <p:txBody>
          <a:bodyPr/>
          <a:lstStyle/>
          <a:p>
            <a:r>
              <a:rPr lang="en-US" sz="2800" smtClean="0">
                <a:ea typeface="ＭＳ Ｐゴシック" pitchFamily="34" charset="-128"/>
              </a:rPr>
              <a:t>Pyruvate </a:t>
            </a:r>
            <a:r>
              <a:rPr lang="en-US" sz="2800" smtClean="0">
                <a:ea typeface="ＭＳ Ｐゴシック" pitchFamily="34" charset="-128"/>
                <a:sym typeface="Wingdings" pitchFamily="2" charset="2"/>
              </a:rPr>
              <a:t> Ethanol + CO</a:t>
            </a:r>
            <a:r>
              <a:rPr lang="en-US" sz="2800" baseline="-25000" smtClean="0">
                <a:ea typeface="ＭＳ Ｐゴシック" pitchFamily="34" charset="-128"/>
                <a:sym typeface="Wingdings" pitchFamily="2" charset="2"/>
              </a:rPr>
              <a:t>2</a:t>
            </a:r>
          </a:p>
          <a:p>
            <a:r>
              <a:rPr lang="en-US" sz="2800" smtClean="0">
                <a:ea typeface="ＭＳ Ｐゴシック" pitchFamily="34" charset="-128"/>
                <a:sym typeface="Wingdings" pitchFamily="2" charset="2"/>
              </a:rPr>
              <a:t>Ex. bacteria, yeast</a:t>
            </a:r>
          </a:p>
          <a:p>
            <a:r>
              <a:rPr lang="en-US" sz="2800" smtClean="0">
                <a:ea typeface="ＭＳ Ｐゴシック" pitchFamily="34" charset="-128"/>
                <a:sym typeface="Wingdings" pitchFamily="2" charset="2"/>
              </a:rPr>
              <a:t>Used in brewing, winemaking, baking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77963"/>
            <a:ext cx="4270375" cy="715962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rgbClr val="002060"/>
                </a:solidFill>
                <a:ea typeface="+mn-ea"/>
                <a:cs typeface="+mn-cs"/>
              </a:rPr>
              <a:t>Lactic acid fermentation</a:t>
            </a:r>
            <a:endParaRPr lang="en-US" sz="2400" dirty="0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43014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220913"/>
            <a:ext cx="4572000" cy="3951287"/>
          </a:xfrm>
        </p:spPr>
        <p:txBody>
          <a:bodyPr/>
          <a:lstStyle/>
          <a:p>
            <a:r>
              <a:rPr lang="en-US" sz="2800" smtClean="0">
                <a:ea typeface="ＭＳ Ｐゴシック" pitchFamily="34" charset="-128"/>
              </a:rPr>
              <a:t>Pyruvate </a:t>
            </a:r>
            <a:r>
              <a:rPr lang="en-US" sz="2800" smtClean="0">
                <a:ea typeface="ＭＳ Ｐゴシック" pitchFamily="34" charset="-128"/>
                <a:sym typeface="Wingdings" pitchFamily="2" charset="2"/>
              </a:rPr>
              <a:t> Lactate</a:t>
            </a:r>
          </a:p>
          <a:p>
            <a:r>
              <a:rPr lang="en-US" sz="2800" smtClean="0">
                <a:ea typeface="ＭＳ Ｐゴシック" pitchFamily="34" charset="-128"/>
                <a:sym typeface="Wingdings" pitchFamily="2" charset="2"/>
              </a:rPr>
              <a:t>Ex. fungi, bacteria, human muscle cells</a:t>
            </a:r>
          </a:p>
          <a:p>
            <a:r>
              <a:rPr lang="en-US" sz="2800" smtClean="0">
                <a:ea typeface="ＭＳ Ｐゴシック" pitchFamily="34" charset="-128"/>
                <a:sym typeface="Wingdings" pitchFamily="2" charset="2"/>
              </a:rPr>
              <a:t>Used to make cheese, yogurt, acetone, methanol</a:t>
            </a:r>
          </a:p>
          <a:p>
            <a:r>
              <a:rPr lang="en-US" sz="2800" smtClean="0">
                <a:ea typeface="ＭＳ Ｐゴシック" pitchFamily="34" charset="-128"/>
                <a:sym typeface="Wingdings" pitchFamily="2" charset="2"/>
              </a:rPr>
              <a:t>Note: Lactate build-up does NOT causes muscle fatigue and pain (old idea)</a:t>
            </a:r>
            <a:endParaRPr lang="en-US" sz="280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184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Phosphofructokinase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: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4876800" cy="4625975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 pitchFamily="34" charset="-128"/>
              </a:rPr>
              <a:t>Allosteric enzyme that controls rate of glycolysis and citric acid cycle</a:t>
            </a:r>
          </a:p>
          <a:p>
            <a:pPr eaLnBrk="1" hangingPunct="1"/>
            <a:r>
              <a:rPr lang="en-US" sz="2800" smtClean="0">
                <a:ea typeface="ＭＳ Ｐゴシック" pitchFamily="34" charset="-128"/>
              </a:rPr>
              <a:t>Inhibited by ATP, citrate</a:t>
            </a:r>
          </a:p>
          <a:p>
            <a:pPr eaLnBrk="1" hangingPunct="1"/>
            <a:r>
              <a:rPr lang="en-US" sz="2800" smtClean="0">
                <a:ea typeface="ＭＳ Ｐゴシック" pitchFamily="34" charset="-128"/>
              </a:rPr>
              <a:t>Stimulated by AMP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AMP+ P + P </a:t>
            </a:r>
            <a:r>
              <a:rPr lang="en-US" smtClean="0">
                <a:ea typeface="ＭＳ Ｐゴシック" pitchFamily="34" charset="-128"/>
                <a:sym typeface="Wingdings" pitchFamily="2" charset="2"/>
              </a:rPr>
              <a:t>ATP</a:t>
            </a:r>
          </a:p>
          <a:p>
            <a:pPr eaLnBrk="1" hangingPunct="1">
              <a:buFont typeface="Wingdings 2" pitchFamily="18" charset="2"/>
              <a:buNone/>
            </a:pPr>
            <a:endParaRPr lang="en-US" sz="2800" smtClean="0">
              <a:ea typeface="ＭＳ Ｐゴシック" pitchFamily="34" charset="-128"/>
            </a:endParaRPr>
          </a:p>
        </p:txBody>
      </p:sp>
      <p:pic>
        <p:nvPicPr>
          <p:cNvPr id="66563" name="Picture 4" descr="09_20CellRespControl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0975" y="1219200"/>
            <a:ext cx="3883025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217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Energy production and Exercise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ATP and </a:t>
            </a:r>
            <a:r>
              <a:rPr lang="en-US" dirty="0" err="1"/>
              <a:t>C</a:t>
            </a:r>
            <a:r>
              <a:rPr lang="en-US" dirty="0" err="1" smtClean="0"/>
              <a:t>reatine</a:t>
            </a:r>
            <a:r>
              <a:rPr lang="en-US" dirty="0" smtClean="0"/>
              <a:t> Phosphate produce enough energy for about 15 seconds of maximum muscle contraction.</a:t>
            </a:r>
          </a:p>
          <a:p>
            <a:endParaRPr lang="en-US" dirty="0"/>
          </a:p>
          <a:p>
            <a:r>
              <a:rPr lang="en-US" dirty="0" smtClean="0"/>
              <a:t>After </a:t>
            </a:r>
            <a:r>
              <a:rPr lang="en-US" dirty="0"/>
              <a:t>15 second of exercise the muscle must go to </a:t>
            </a:r>
            <a:r>
              <a:rPr lang="en-US" u="sng" dirty="0"/>
              <a:t>glycolysis</a:t>
            </a:r>
            <a:r>
              <a:rPr lang="en-US" dirty="0"/>
              <a:t> to find the energy.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78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/>
              <a:t>Glycolysis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This </a:t>
            </a:r>
            <a:r>
              <a:rPr lang="en-US" dirty="0"/>
              <a:t>is the process of breaking down glucose into pyruvic acid </a:t>
            </a:r>
            <a:r>
              <a:rPr lang="en-US" dirty="0" smtClean="0"/>
              <a:t>( Pyruvate) and </a:t>
            </a:r>
            <a:r>
              <a:rPr lang="en-US" dirty="0"/>
              <a:t>2 ATP. </a:t>
            </a:r>
          </a:p>
          <a:p>
            <a:r>
              <a:rPr lang="en-US" dirty="0"/>
              <a:t>	Glucose passes easily to the muscle from the blood. </a:t>
            </a:r>
          </a:p>
          <a:p>
            <a:r>
              <a:rPr lang="en-US" dirty="0"/>
              <a:t>	Glycolysis occurs in the sarcoplasm and is </a:t>
            </a:r>
            <a:r>
              <a:rPr lang="en-US" dirty="0" smtClean="0"/>
              <a:t>anaerobic..</a:t>
            </a:r>
            <a:endParaRPr lang="en-US" dirty="0"/>
          </a:p>
          <a:p>
            <a:r>
              <a:rPr lang="en-US" dirty="0"/>
              <a:t>		It provides enough energy for the muscles 30 to 40 seconds.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After 40 sec. The muscle performs either lactic acid fermentation or aerobic cellular respiration if oxygen is present.</a:t>
            </a:r>
          </a:p>
        </p:txBody>
      </p:sp>
    </p:spTree>
    <p:extLst>
      <p:ext uri="{BB962C8B-B14F-4D97-AF65-F5344CB8AC3E}">
        <p14:creationId xmlns:p14="http://schemas.microsoft.com/office/powerpoint/2010/main" val="63300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Aerobic Cellular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sources of oxygen used 1.) from </a:t>
            </a:r>
            <a:r>
              <a:rPr lang="en-US" b="1" dirty="0"/>
              <a:t>Blood </a:t>
            </a:r>
            <a:endParaRPr lang="en-US" dirty="0"/>
          </a:p>
          <a:p>
            <a:r>
              <a:rPr lang="en-US" dirty="0"/>
              <a:t>2.)</a:t>
            </a:r>
            <a:r>
              <a:rPr lang="en-US" b="1" dirty="0"/>
              <a:t> </a:t>
            </a:r>
            <a:r>
              <a:rPr lang="en-US" dirty="0"/>
              <a:t>from</a:t>
            </a:r>
            <a:r>
              <a:rPr lang="en-US" b="1" dirty="0"/>
              <a:t> </a:t>
            </a:r>
            <a:r>
              <a:rPr lang="en-US" b="1" dirty="0" err="1"/>
              <a:t>Myoglobin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Used in activities that last more than 10 min.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04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CC"/>
                </a:solidFill>
              </a:rPr>
              <a:t>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Cellular respiration is a series of reactions that:</a:t>
            </a:r>
          </a:p>
          <a:p>
            <a:pPr>
              <a:buNone/>
            </a:pPr>
            <a:r>
              <a:rPr lang="en-US" dirty="0" smtClean="0"/>
              <a:t>-are oxidations – loss of electrons</a:t>
            </a:r>
          </a:p>
          <a:p>
            <a:pPr>
              <a:buNone/>
            </a:pPr>
            <a:r>
              <a:rPr lang="en-US" dirty="0" smtClean="0"/>
              <a:t>-are also </a:t>
            </a:r>
            <a:r>
              <a:rPr lang="en-US" b="1" dirty="0" smtClean="0">
                <a:solidFill>
                  <a:srgbClr val="FF0000"/>
                </a:solidFill>
              </a:rPr>
              <a:t>dehydrogenations</a:t>
            </a:r>
            <a:r>
              <a:rPr lang="en-US" dirty="0" smtClean="0"/>
              <a:t> – lost electrons are accompanied by hydrogen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Therefore, what is actually lost is a hydrogen atom (1 electron, 1 proton).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enough Oxygen is present  Pyruvic acid enters the Mitochondria and is completely oxidized. This generates 36 ATP, carbon dioxide, water, and heat.</a:t>
            </a:r>
          </a:p>
          <a:p>
            <a:pPr>
              <a:buNone/>
            </a:pPr>
            <a:endParaRPr lang="en-US" dirty="0"/>
          </a:p>
          <a:p>
            <a:r>
              <a:rPr lang="en-US" b="1" u="sng" dirty="0"/>
              <a:t>Lactic Acid Fermentation</a:t>
            </a:r>
            <a:r>
              <a:rPr lang="en-US" dirty="0"/>
              <a:t>: If Oxygen levels are low the pyruvic acid  that is made during glycolysis is converted to lactic acid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38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ea typeface="+mj-ea"/>
                <a:cs typeface="+mj-cs"/>
              </a:rPr>
              <a:t>Respiration: Big Picture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67586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774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4800" y="2703493"/>
            <a:ext cx="2133600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err="1">
                <a:solidFill>
                  <a:schemeClr val="dk1"/>
                </a:solidFill>
              </a:rPr>
              <a:t>pyruvate</a:t>
            </a:r>
            <a:r>
              <a:rPr lang="en-US" sz="2800" dirty="0">
                <a:solidFill>
                  <a:schemeClr val="dk1"/>
                </a:solidFill>
              </a:rPr>
              <a:t> oxidation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152400"/>
            <a:ext cx="1828800" cy="584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/>
              <a:t>ENERGY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00400" y="1092200"/>
            <a:ext cx="2286000" cy="892175"/>
          </a:xfrm>
          <a:prstGeom prst="rect">
            <a:avLst/>
          </a:prstGeom>
          <a:gradFill rotWithShape="1">
            <a:gsLst>
              <a:gs pos="0">
                <a:srgbClr val="A3EEFF"/>
              </a:gs>
              <a:gs pos="35001">
                <a:srgbClr val="BEF2FF"/>
              </a:gs>
              <a:gs pos="100000">
                <a:srgbClr val="E5FAFF"/>
              </a:gs>
            </a:gsLst>
            <a:lin ang="16200000" scaled="1"/>
          </a:gradFill>
          <a:ln w="6350" cap="rnd">
            <a:solidFill>
              <a:srgbClr val="5BB2CA"/>
            </a:solidFill>
            <a:miter lim="800000"/>
            <a:headEnd/>
            <a:tailEnd/>
          </a:ln>
          <a:effectLst>
            <a:outerShdw blurRad="63500" dist="25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chemeClr val="dk1"/>
                </a:solidFill>
                <a:latin typeface="+mn-lt"/>
                <a:ea typeface="+mn-ea"/>
              </a:rPr>
              <a:t>glycolysis</a:t>
            </a:r>
            <a:endParaRPr lang="en-US" sz="3200" dirty="0">
              <a:solidFill>
                <a:schemeClr val="dk1"/>
              </a:solidFill>
              <a:latin typeface="+mn-lt"/>
              <a:ea typeface="+mn-ea"/>
            </a:endParaRPr>
          </a:p>
          <a:p>
            <a:pPr algn="ctr">
              <a:defRPr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(</a:t>
            </a:r>
            <a:r>
              <a:rPr lang="en-US" dirty="0" err="1">
                <a:solidFill>
                  <a:schemeClr val="dk1"/>
                </a:solidFill>
                <a:latin typeface="+mn-lt"/>
                <a:ea typeface="+mn-ea"/>
              </a:rPr>
              <a:t>cytosol</a:t>
            </a: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562600" y="3352800"/>
            <a:ext cx="2362200" cy="800100"/>
          </a:xfrm>
          <a:prstGeom prst="rect">
            <a:avLst/>
          </a:prstGeom>
          <a:gradFill rotWithShape="1">
            <a:gsLst>
              <a:gs pos="0">
                <a:srgbClr val="A3EEFF"/>
              </a:gs>
              <a:gs pos="35001">
                <a:srgbClr val="BEF2FF"/>
              </a:gs>
              <a:gs pos="100000">
                <a:srgbClr val="E5FAFF"/>
              </a:gs>
            </a:gsLst>
            <a:lin ang="16200000" scaled="1"/>
          </a:gradFill>
          <a:ln w="6350" cap="rnd">
            <a:solidFill>
              <a:srgbClr val="5BB2CA"/>
            </a:solidFill>
            <a:miter lim="800000"/>
            <a:headEnd/>
            <a:tailEnd/>
          </a:ln>
          <a:effectLst>
            <a:outerShdw blurRad="63500" dist="25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dk1"/>
                </a:solidFill>
                <a:latin typeface="+mn-lt"/>
                <a:ea typeface="+mn-ea"/>
              </a:rPr>
              <a:t>ethanol + CO</a:t>
            </a:r>
            <a:r>
              <a:rPr lang="en-US" sz="2800" baseline="-25000" dirty="0">
                <a:solidFill>
                  <a:schemeClr val="dk1"/>
                </a:solidFill>
                <a:latin typeface="+mn-lt"/>
                <a:ea typeface="+mn-ea"/>
              </a:rPr>
              <a:t>2</a:t>
            </a:r>
          </a:p>
          <a:p>
            <a:pPr algn="ctr">
              <a:defRPr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(yeast, some bacteria)</a:t>
            </a:r>
          </a:p>
        </p:txBody>
      </p:sp>
      <p:sp>
        <p:nvSpPr>
          <p:cNvPr id="30" name="Down Arrow 29"/>
          <p:cNvSpPr>
            <a:spLocks noChangeArrowheads="1"/>
          </p:cNvSpPr>
          <p:nvPr/>
        </p:nvSpPr>
        <p:spPr bwMode="auto">
          <a:xfrm rot="1335557">
            <a:off x="7175500" y="2465388"/>
            <a:ext cx="325438" cy="936625"/>
          </a:xfrm>
          <a:prstGeom prst="downArrow">
            <a:avLst>
              <a:gd name="adj1" fmla="val 50000"/>
              <a:gd name="adj2" fmla="val 49833"/>
            </a:avLst>
          </a:prstGeom>
          <a:gradFill rotWithShape="1">
            <a:gsLst>
              <a:gs pos="0">
                <a:srgbClr val="9F201F"/>
              </a:gs>
              <a:gs pos="55000">
                <a:srgbClr val="BC2827"/>
              </a:gs>
              <a:gs pos="100000">
                <a:srgbClr val="DC302F"/>
              </a:gs>
            </a:gsLst>
            <a:lin ang="16200000"/>
          </a:gradFill>
          <a:ln w="6350" cap="rnd">
            <a:solidFill>
              <a:srgbClr val="C54342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3" name="Down Arrow 32"/>
          <p:cNvSpPr>
            <a:spLocks noChangeArrowheads="1"/>
          </p:cNvSpPr>
          <p:nvPr/>
        </p:nvSpPr>
        <p:spPr bwMode="auto">
          <a:xfrm>
            <a:off x="4114800" y="685800"/>
            <a:ext cx="457200" cy="3810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F201F"/>
              </a:gs>
              <a:gs pos="55000">
                <a:srgbClr val="BC2827"/>
              </a:gs>
              <a:gs pos="100000">
                <a:srgbClr val="DC302F"/>
              </a:gs>
            </a:gsLst>
            <a:lin ang="16200000"/>
          </a:gradFill>
          <a:ln w="6350" cap="rnd">
            <a:solidFill>
              <a:srgbClr val="C54342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943600" y="649288"/>
            <a:ext cx="1981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anaerobic (without O</a:t>
            </a:r>
            <a:r>
              <a:rPr lang="en-US" b="1" baseline="-25000">
                <a:solidFill>
                  <a:srgbClr val="0070C0"/>
                </a:solidFill>
              </a:rPr>
              <a:t>2</a:t>
            </a:r>
            <a:r>
              <a:rPr lang="en-US" b="1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609600" y="371475"/>
            <a:ext cx="2057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aerobic cellular respiration</a:t>
            </a:r>
          </a:p>
          <a:p>
            <a:pPr algn="ctr"/>
            <a:r>
              <a:rPr lang="en-US" b="1">
                <a:solidFill>
                  <a:srgbClr val="0070C0"/>
                </a:solidFill>
              </a:rPr>
              <a:t>(with O</a:t>
            </a:r>
            <a:r>
              <a:rPr lang="en-US" b="1" baseline="-25000">
                <a:solidFill>
                  <a:srgbClr val="0070C0"/>
                </a:solidFill>
              </a:rPr>
              <a:t>2</a:t>
            </a:r>
            <a:r>
              <a:rPr lang="en-US" b="1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7086600" y="4419600"/>
            <a:ext cx="1905000" cy="800100"/>
          </a:xfrm>
          <a:prstGeom prst="rect">
            <a:avLst/>
          </a:prstGeom>
          <a:gradFill rotWithShape="1">
            <a:gsLst>
              <a:gs pos="0">
                <a:srgbClr val="A3EEFF"/>
              </a:gs>
              <a:gs pos="35001">
                <a:srgbClr val="BEF2FF"/>
              </a:gs>
              <a:gs pos="100000">
                <a:srgbClr val="E5FAFF"/>
              </a:gs>
            </a:gsLst>
            <a:lin ang="16200000" scaled="1"/>
          </a:gradFill>
          <a:ln w="6350" cap="rnd">
            <a:solidFill>
              <a:srgbClr val="5BB2CA"/>
            </a:solidFill>
            <a:miter lim="800000"/>
            <a:headEnd/>
            <a:tailEnd/>
          </a:ln>
          <a:effectLst>
            <a:outerShdw blurRad="63500" dist="25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dk1"/>
                </a:solidFill>
                <a:latin typeface="+mn-lt"/>
                <a:ea typeface="+mn-ea"/>
              </a:rPr>
              <a:t>lactic acid</a:t>
            </a:r>
            <a:endParaRPr lang="en-US" sz="2800" baseline="-25000" dirty="0">
              <a:solidFill>
                <a:schemeClr val="dk1"/>
              </a:solidFill>
              <a:latin typeface="+mn-lt"/>
              <a:ea typeface="+mn-ea"/>
            </a:endParaRPr>
          </a:p>
          <a:p>
            <a:pPr algn="ctr">
              <a:defRPr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(animals)</a:t>
            </a:r>
          </a:p>
        </p:txBody>
      </p:sp>
      <p:sp>
        <p:nvSpPr>
          <p:cNvPr id="55" name="Down Arrow 54"/>
          <p:cNvSpPr>
            <a:spLocks noChangeArrowheads="1"/>
          </p:cNvSpPr>
          <p:nvPr/>
        </p:nvSpPr>
        <p:spPr bwMode="auto">
          <a:xfrm flipH="1">
            <a:off x="8001000" y="2514600"/>
            <a:ext cx="304800" cy="1981200"/>
          </a:xfrm>
          <a:prstGeom prst="downArrow">
            <a:avLst>
              <a:gd name="adj1" fmla="val 50000"/>
              <a:gd name="adj2" fmla="val 49984"/>
            </a:avLst>
          </a:prstGeom>
          <a:gradFill rotWithShape="1">
            <a:gsLst>
              <a:gs pos="0">
                <a:srgbClr val="9F201F"/>
              </a:gs>
              <a:gs pos="55000">
                <a:srgbClr val="BC2827"/>
              </a:gs>
              <a:gs pos="100000">
                <a:srgbClr val="DC302F"/>
              </a:gs>
            </a:gsLst>
            <a:lin ang="16200000"/>
          </a:gradFill>
          <a:ln w="6350" cap="rnd">
            <a:solidFill>
              <a:srgbClr val="C54342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048000" y="4045803"/>
            <a:ext cx="2286000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substrate-level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phosphorylation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304800" y="5405438"/>
            <a:ext cx="2057400" cy="461962"/>
          </a:xfrm>
          <a:prstGeom prst="rect">
            <a:avLst/>
          </a:prstGeom>
          <a:gradFill rotWithShape="1">
            <a:gsLst>
              <a:gs pos="0">
                <a:srgbClr val="FFDE7F"/>
              </a:gs>
              <a:gs pos="35001">
                <a:srgbClr val="FFE6A6"/>
              </a:gs>
              <a:gs pos="100000">
                <a:srgbClr val="FFF5DA"/>
              </a:gs>
            </a:gsLst>
            <a:lin ang="16200000" scaled="1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63500" dist="25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dk1"/>
                </a:solidFill>
                <a:latin typeface="+mn-lt"/>
                <a:ea typeface="+mn-ea"/>
              </a:rPr>
              <a:t>ETC</a:t>
            </a:r>
            <a:endParaRPr lang="en-US" sz="16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60" name="Down Arrow 59"/>
          <p:cNvSpPr>
            <a:spLocks noChangeArrowheads="1"/>
          </p:cNvSpPr>
          <p:nvPr/>
        </p:nvSpPr>
        <p:spPr bwMode="auto">
          <a:xfrm rot="-5400000">
            <a:off x="2552700" y="4229100"/>
            <a:ext cx="381000" cy="6096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F201F"/>
              </a:gs>
              <a:gs pos="55000">
                <a:srgbClr val="BC2827"/>
              </a:gs>
              <a:gs pos="100000">
                <a:srgbClr val="DC302F"/>
              </a:gs>
            </a:gsLst>
            <a:lin ang="16200000"/>
          </a:gradFill>
          <a:ln w="6350" cap="rnd">
            <a:solidFill>
              <a:srgbClr val="C54342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304800" y="6243638"/>
            <a:ext cx="2133600" cy="461962"/>
          </a:xfrm>
          <a:prstGeom prst="rect">
            <a:avLst/>
          </a:prstGeom>
          <a:gradFill rotWithShape="1">
            <a:gsLst>
              <a:gs pos="0">
                <a:srgbClr val="FFDE7F"/>
              </a:gs>
              <a:gs pos="35001">
                <a:srgbClr val="FFE6A6"/>
              </a:gs>
              <a:gs pos="100000">
                <a:srgbClr val="FFF5DA"/>
              </a:gs>
            </a:gsLst>
            <a:lin ang="16200000" scaled="1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63500" dist="25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err="1">
                <a:solidFill>
                  <a:schemeClr val="dk1"/>
                </a:solidFill>
                <a:latin typeface="+mn-lt"/>
                <a:ea typeface="+mn-ea"/>
              </a:rPr>
              <a:t>chemiosmosis</a:t>
            </a:r>
            <a:endParaRPr lang="en-US" sz="16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62" name="Down Arrow 61"/>
          <p:cNvSpPr>
            <a:spLocks noChangeArrowheads="1"/>
          </p:cNvSpPr>
          <p:nvPr/>
        </p:nvSpPr>
        <p:spPr bwMode="auto">
          <a:xfrm>
            <a:off x="1219200" y="5043488"/>
            <a:ext cx="304800" cy="366712"/>
          </a:xfrm>
          <a:prstGeom prst="down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F201F"/>
              </a:gs>
              <a:gs pos="55000">
                <a:srgbClr val="BC2827"/>
              </a:gs>
              <a:gs pos="100000">
                <a:srgbClr val="DC302F"/>
              </a:gs>
            </a:gsLst>
            <a:lin ang="16200000"/>
          </a:gradFill>
          <a:ln w="6350" cap="rnd">
            <a:solidFill>
              <a:srgbClr val="C54342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3" name="Down Arrow 62"/>
          <p:cNvSpPr>
            <a:spLocks noChangeArrowheads="1"/>
          </p:cNvSpPr>
          <p:nvPr/>
        </p:nvSpPr>
        <p:spPr bwMode="auto">
          <a:xfrm>
            <a:off x="4191000" y="1981200"/>
            <a:ext cx="304800" cy="20574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F201F"/>
              </a:gs>
              <a:gs pos="55000">
                <a:srgbClr val="BC2827"/>
              </a:gs>
              <a:gs pos="100000">
                <a:srgbClr val="DC302F"/>
              </a:gs>
            </a:gsLst>
            <a:lin ang="16200000"/>
          </a:gradFill>
          <a:ln w="6350" cap="rnd">
            <a:solidFill>
              <a:srgbClr val="C54342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819400" y="5599113"/>
            <a:ext cx="2743200" cy="954087"/>
          </a:xfrm>
          <a:prstGeom prst="rect">
            <a:avLst/>
          </a:prstGeom>
          <a:gradFill rotWithShape="1">
            <a:gsLst>
              <a:gs pos="0">
                <a:srgbClr val="CC8900"/>
              </a:gs>
              <a:gs pos="55000">
                <a:srgbClr val="F1A300"/>
              </a:gs>
              <a:gs pos="100000">
                <a:srgbClr val="FFBF00"/>
              </a:gs>
            </a:gsLst>
            <a:lin ang="162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  <a:latin typeface="+mn-lt"/>
                <a:ea typeface="+mn-ea"/>
              </a:rPr>
              <a:t>oxidative </a:t>
            </a:r>
            <a:r>
              <a:rPr lang="en-US" sz="2800" dirty="0" err="1">
                <a:solidFill>
                  <a:srgbClr val="000000"/>
                </a:solidFill>
                <a:latin typeface="+mn-lt"/>
                <a:ea typeface="+mn-ea"/>
              </a:rPr>
              <a:t>phosphorylation</a:t>
            </a:r>
            <a:endParaRPr lang="en-US" sz="28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04800" y="4075113"/>
            <a:ext cx="2133600" cy="954087"/>
          </a:xfrm>
          <a:prstGeom prst="rect">
            <a:avLst/>
          </a:prstGeom>
          <a:gradFill rotWithShape="1">
            <a:gsLst>
              <a:gs pos="0">
                <a:srgbClr val="CC8900"/>
              </a:gs>
              <a:gs pos="55000">
                <a:srgbClr val="F1A300"/>
              </a:gs>
              <a:gs pos="100000">
                <a:srgbClr val="FFBF00"/>
              </a:gs>
            </a:gsLst>
            <a:lin ang="162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dk1"/>
                </a:solidFill>
                <a:latin typeface="+mn-lt"/>
                <a:ea typeface="+mn-ea"/>
              </a:rPr>
              <a:t>citric acid cycle</a:t>
            </a:r>
            <a:endParaRPr lang="en-US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29" name="Bent Arrow 51"/>
          <p:cNvSpPr>
            <a:spLocks/>
          </p:cNvSpPr>
          <p:nvPr/>
        </p:nvSpPr>
        <p:spPr bwMode="auto">
          <a:xfrm rot="5400000">
            <a:off x="6362700" y="419100"/>
            <a:ext cx="685800" cy="2438400"/>
          </a:xfrm>
          <a:custGeom>
            <a:avLst/>
            <a:gdLst>
              <a:gd name="T0" fmla="*/ 578644 w 609600"/>
              <a:gd name="T1" fmla="*/ 0 h 1752600"/>
              <a:gd name="T2" fmla="*/ 578644 w 609600"/>
              <a:gd name="T3" fmla="*/ 590010 h 1752600"/>
              <a:gd name="T4" fmla="*/ 96441 w 609600"/>
              <a:gd name="T5" fmla="*/ 3392557 h 1752600"/>
              <a:gd name="T6" fmla="*/ 771525 w 609600"/>
              <a:gd name="T7" fmla="*/ 295005 h 1752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0 w 609600"/>
              <a:gd name="T13" fmla="*/ 0 h 1752600"/>
              <a:gd name="T14" fmla="*/ 609600 w 609600"/>
              <a:gd name="T15" fmla="*/ 1752600 h 1752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9600" h="1752600">
                <a:moveTo>
                  <a:pt x="0" y="1752600"/>
                </a:moveTo>
                <a:lnTo>
                  <a:pt x="0" y="342900"/>
                </a:lnTo>
                <a:lnTo>
                  <a:pt x="-1" y="342899"/>
                </a:lnTo>
                <a:cubicBezTo>
                  <a:pt x="-1" y="195605"/>
                  <a:pt x="119405" y="76199"/>
                  <a:pt x="266700" y="76199"/>
                </a:cubicBezTo>
                <a:lnTo>
                  <a:pt x="457200" y="76200"/>
                </a:lnTo>
                <a:lnTo>
                  <a:pt x="457200" y="0"/>
                </a:lnTo>
                <a:lnTo>
                  <a:pt x="609600" y="152400"/>
                </a:lnTo>
                <a:lnTo>
                  <a:pt x="457200" y="304800"/>
                </a:lnTo>
                <a:lnTo>
                  <a:pt x="457200" y="228600"/>
                </a:lnTo>
                <a:lnTo>
                  <a:pt x="266700" y="228600"/>
                </a:lnTo>
                <a:lnTo>
                  <a:pt x="266700" y="228599"/>
                </a:lnTo>
                <a:cubicBezTo>
                  <a:pt x="203573" y="228599"/>
                  <a:pt x="152399" y="279773"/>
                  <a:pt x="152399" y="342899"/>
                </a:cubicBezTo>
                <a:lnTo>
                  <a:pt x="152400" y="1752600"/>
                </a:lnTo>
                <a:lnTo>
                  <a:pt x="0" y="1752600"/>
                </a:lnTo>
                <a:close/>
              </a:path>
            </a:pathLst>
          </a:custGeom>
          <a:gradFill rotWithShape="1">
            <a:gsLst>
              <a:gs pos="0">
                <a:srgbClr val="DC302F"/>
              </a:gs>
              <a:gs pos="45000">
                <a:srgbClr val="BC2827"/>
              </a:gs>
              <a:gs pos="100000">
                <a:srgbClr val="9F201F"/>
              </a:gs>
            </a:gsLst>
            <a:lin ang="5400000"/>
          </a:gradFill>
          <a:ln w="6350" cap="rnd" cmpd="sng">
            <a:solidFill>
              <a:srgbClr val="C54342"/>
            </a:solidFill>
            <a:prstDash val="solid"/>
            <a:round/>
            <a:headEnd/>
            <a:tailEnd/>
          </a:ln>
          <a:effectLst>
            <a:outerShdw dist="254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35" name="Right Brace 34"/>
          <p:cNvSpPr>
            <a:spLocks/>
          </p:cNvSpPr>
          <p:nvPr/>
        </p:nvSpPr>
        <p:spPr bwMode="auto">
          <a:xfrm>
            <a:off x="2362200" y="5410200"/>
            <a:ext cx="479425" cy="1295400"/>
          </a:xfrm>
          <a:prstGeom prst="rightBrace">
            <a:avLst>
              <a:gd name="adj1" fmla="val 34550"/>
              <a:gd name="adj2" fmla="val 51662"/>
            </a:avLst>
          </a:prstGeom>
          <a:noFill/>
          <a:ln w="48000" cmpd="thickThin">
            <a:solidFill>
              <a:schemeClr val="tx1"/>
            </a:solidFill>
            <a:round/>
            <a:headEnd/>
            <a:tailEnd/>
          </a:ln>
          <a:effectLst>
            <a:outerShdw blurRad="63500" dist="25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" name="Down Arrow 35"/>
          <p:cNvSpPr>
            <a:spLocks noChangeArrowheads="1"/>
          </p:cNvSpPr>
          <p:nvPr/>
        </p:nvSpPr>
        <p:spPr bwMode="auto">
          <a:xfrm>
            <a:off x="1219200" y="5881688"/>
            <a:ext cx="304800" cy="366712"/>
          </a:xfrm>
          <a:prstGeom prst="down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F201F"/>
              </a:gs>
              <a:gs pos="55000">
                <a:srgbClr val="BC2827"/>
              </a:gs>
              <a:gs pos="100000">
                <a:srgbClr val="DC302F"/>
              </a:gs>
            </a:gsLst>
            <a:lin ang="16200000"/>
          </a:gradFill>
          <a:ln w="6350" cap="rnd">
            <a:solidFill>
              <a:srgbClr val="C54342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8" name="Down Arrow 57"/>
          <p:cNvSpPr>
            <a:spLocks noChangeArrowheads="1"/>
          </p:cNvSpPr>
          <p:nvPr/>
        </p:nvSpPr>
        <p:spPr bwMode="auto">
          <a:xfrm>
            <a:off x="1219200" y="3657600"/>
            <a:ext cx="304800" cy="4572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F201F"/>
              </a:gs>
              <a:gs pos="55000">
                <a:srgbClr val="BC2827"/>
              </a:gs>
              <a:gs pos="100000">
                <a:srgbClr val="DC302F"/>
              </a:gs>
            </a:gsLst>
            <a:lin ang="16200000"/>
          </a:gradFill>
          <a:ln w="6350" cap="rnd">
            <a:solidFill>
              <a:srgbClr val="C54342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8" name="Down Arrow 37"/>
          <p:cNvSpPr>
            <a:spLocks noChangeArrowheads="1"/>
          </p:cNvSpPr>
          <p:nvPr/>
        </p:nvSpPr>
        <p:spPr bwMode="auto">
          <a:xfrm>
            <a:off x="1219200" y="2286000"/>
            <a:ext cx="304800" cy="4572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F201F"/>
              </a:gs>
              <a:gs pos="55000">
                <a:srgbClr val="BC2827"/>
              </a:gs>
              <a:gs pos="100000">
                <a:srgbClr val="DC302F"/>
              </a:gs>
            </a:gsLst>
            <a:lin ang="16200000"/>
          </a:gradFill>
          <a:ln w="6350" cap="rnd">
            <a:solidFill>
              <a:srgbClr val="C54342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2400" y="1905000"/>
            <a:ext cx="2438400" cy="51911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mitochondria</a:t>
            </a:r>
          </a:p>
        </p:txBody>
      </p:sp>
      <p:sp>
        <p:nvSpPr>
          <p:cNvPr id="52" name="Bent Arrow 51"/>
          <p:cNvSpPr>
            <a:spLocks/>
          </p:cNvSpPr>
          <p:nvPr/>
        </p:nvSpPr>
        <p:spPr bwMode="auto">
          <a:xfrm rot="16200000" flipH="1">
            <a:off x="1905000" y="609600"/>
            <a:ext cx="609600" cy="1981200"/>
          </a:xfrm>
          <a:custGeom>
            <a:avLst/>
            <a:gdLst>
              <a:gd name="T0" fmla="*/ 457200 w 609600"/>
              <a:gd name="T1" fmla="*/ 0 h 1981200"/>
              <a:gd name="T2" fmla="*/ 457200 w 609600"/>
              <a:gd name="T3" fmla="*/ 304800 h 1981200"/>
              <a:gd name="T4" fmla="*/ 76200 w 609600"/>
              <a:gd name="T5" fmla="*/ 1981200 h 1981200"/>
              <a:gd name="T6" fmla="*/ 609600 w 609600"/>
              <a:gd name="T7" fmla="*/ 152400 h 1981200"/>
              <a:gd name="T8" fmla="*/ 17694720 60000 65536"/>
              <a:gd name="T9" fmla="*/ 5898240 60000 65536"/>
              <a:gd name="T10" fmla="*/ 589824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09600" h="1981200">
                <a:moveTo>
                  <a:pt x="0" y="1981200"/>
                </a:moveTo>
                <a:lnTo>
                  <a:pt x="0" y="342900"/>
                </a:lnTo>
                <a:lnTo>
                  <a:pt x="-1" y="342899"/>
                </a:lnTo>
                <a:cubicBezTo>
                  <a:pt x="-1" y="195605"/>
                  <a:pt x="119405" y="76199"/>
                  <a:pt x="266700" y="76199"/>
                </a:cubicBezTo>
                <a:lnTo>
                  <a:pt x="457200" y="76200"/>
                </a:lnTo>
                <a:lnTo>
                  <a:pt x="457200" y="0"/>
                </a:lnTo>
                <a:lnTo>
                  <a:pt x="609600" y="152400"/>
                </a:lnTo>
                <a:lnTo>
                  <a:pt x="457200" y="304800"/>
                </a:lnTo>
                <a:lnTo>
                  <a:pt x="457200" y="228600"/>
                </a:lnTo>
                <a:lnTo>
                  <a:pt x="266700" y="228600"/>
                </a:lnTo>
                <a:lnTo>
                  <a:pt x="266700" y="228599"/>
                </a:lnTo>
                <a:cubicBezTo>
                  <a:pt x="203573" y="228599"/>
                  <a:pt x="152399" y="279773"/>
                  <a:pt x="152399" y="342899"/>
                </a:cubicBezTo>
                <a:lnTo>
                  <a:pt x="152400" y="1981200"/>
                </a:lnTo>
                <a:lnTo>
                  <a:pt x="0" y="1981200"/>
                </a:lnTo>
                <a:close/>
              </a:path>
            </a:pathLst>
          </a:custGeom>
          <a:gradFill rotWithShape="1">
            <a:gsLst>
              <a:gs pos="0">
                <a:srgbClr val="DC302F"/>
              </a:gs>
              <a:gs pos="45000">
                <a:srgbClr val="BC2827"/>
              </a:gs>
              <a:gs pos="100000">
                <a:srgbClr val="9F201F"/>
              </a:gs>
            </a:gsLst>
            <a:lin ang="5400000"/>
          </a:gradFill>
          <a:ln w="6350" cap="rnd" cmpd="sng">
            <a:solidFill>
              <a:srgbClr val="C54342"/>
            </a:solidFill>
            <a:prstDash val="solid"/>
            <a:round/>
            <a:headEnd/>
            <a:tailEnd/>
          </a:ln>
          <a:effectLst>
            <a:outerShdw dist="254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553200" y="1981200"/>
            <a:ext cx="2438400" cy="830263"/>
          </a:xfrm>
          <a:prstGeom prst="rect">
            <a:avLst/>
          </a:prstGeom>
          <a:gradFill rotWithShape="1">
            <a:gsLst>
              <a:gs pos="0">
                <a:srgbClr val="A3EEFF"/>
              </a:gs>
              <a:gs pos="35001">
                <a:srgbClr val="BEF2FF"/>
              </a:gs>
              <a:gs pos="100000">
                <a:srgbClr val="E5FAFF"/>
              </a:gs>
            </a:gsLst>
            <a:lin ang="16200000" scaled="1"/>
          </a:gradFill>
          <a:ln w="6350" cap="rnd">
            <a:solidFill>
              <a:srgbClr val="5BB2CA"/>
            </a:solidFill>
            <a:miter lim="800000"/>
            <a:headEnd/>
            <a:tailEnd/>
          </a:ln>
          <a:effectLst>
            <a:outerShdw blurRad="63500" dist="25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dk1"/>
                </a:solidFill>
                <a:latin typeface="+mn-lt"/>
                <a:ea typeface="+mn-ea"/>
              </a:rPr>
              <a:t>Fermentation</a:t>
            </a:r>
          </a:p>
          <a:p>
            <a:pPr algn="ctr">
              <a:defRPr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(</a:t>
            </a:r>
            <a:r>
              <a:rPr lang="en-US" dirty="0" err="1">
                <a:solidFill>
                  <a:schemeClr val="dk1"/>
                </a:solidFill>
                <a:latin typeface="+mn-lt"/>
                <a:ea typeface="+mn-ea"/>
              </a:rPr>
              <a:t>cytosol</a:t>
            </a: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517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30" grpId="0" animBg="1"/>
      <p:bldP spid="33" grpId="0" animBg="1"/>
      <p:bldP spid="45" grpId="0"/>
      <p:bldP spid="53" grpId="0"/>
      <p:bldP spid="54" grpId="0" animBg="1"/>
      <p:bldP spid="55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26" grpId="0" animBg="1"/>
      <p:bldP spid="26" grpId="1" animBg="1"/>
      <p:bldP spid="27" grpId="0" animBg="1"/>
      <p:bldP spid="29" grpId="0" animBg="1"/>
      <p:bldP spid="35" grpId="0" animBg="1"/>
      <p:bldP spid="36" grpId="0" animBg="1"/>
      <p:bldP spid="58" grpId="0" animBg="1"/>
      <p:bldP spid="38" grpId="0" animBg="1"/>
      <p:bldP spid="37" grpId="0" animBg="1"/>
      <p:bldP spid="52" grpId="0" animBg="1"/>
      <p:bldP spid="1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09_UN06Summary_C2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76388"/>
            <a:ext cx="8547100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3" descr="09_UN07Summary_C3-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59213"/>
            <a:ext cx="8547100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cs typeface="+mj-cs"/>
              </a:rPr>
              <a:t>Glycolysis &amp;</a:t>
            </a:r>
            <a:r>
              <a:rPr lang="en-US" dirty="0" smtClean="0">
                <a:cs typeface="+mj-cs"/>
                <a:sym typeface="Wingdings"/>
              </a:rPr>
              <a:t> Citric Acid Cycle</a:t>
            </a: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6521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" descr="09_UN08Summary_C4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905000"/>
            <a:ext cx="5867400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Picture 2" descr="09_UN09Summary_C4-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905000"/>
            <a:ext cx="3055937" cy="385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cs typeface="+mj-cs"/>
              </a:rPr>
              <a:t>Oxidative Phosphorylation</a:t>
            </a:r>
            <a:endParaRPr lang="en-US" dirty="0">
              <a:cs typeface="+mj-cs"/>
            </a:endParaRPr>
          </a:p>
        </p:txBody>
      </p:sp>
      <p:sp>
        <p:nvSpPr>
          <p:cNvPr id="70660" name="TextBox 2"/>
          <p:cNvSpPr txBox="1">
            <a:spLocks noChangeArrowheads="1"/>
          </p:cNvSpPr>
          <p:nvPr/>
        </p:nvSpPr>
        <p:spPr bwMode="auto">
          <a:xfrm>
            <a:off x="685800" y="5791200"/>
            <a:ext cx="487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Electron Transport Chain</a:t>
            </a:r>
          </a:p>
        </p:txBody>
      </p:sp>
      <p:sp>
        <p:nvSpPr>
          <p:cNvPr id="70661" name="TextBox 5"/>
          <p:cNvSpPr txBox="1">
            <a:spLocks noChangeArrowheads="1"/>
          </p:cNvSpPr>
          <p:nvPr/>
        </p:nvSpPr>
        <p:spPr bwMode="auto">
          <a:xfrm>
            <a:off x="6096000" y="5791200"/>
            <a:ext cx="281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Chemiosmosis</a:t>
            </a:r>
          </a:p>
        </p:txBody>
      </p:sp>
    </p:spTree>
    <p:extLst>
      <p:ext uri="{BB962C8B-B14F-4D97-AF65-F5344CB8AC3E}">
        <p14:creationId xmlns:p14="http://schemas.microsoft.com/office/powerpoint/2010/main" val="26108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772400" cy="709613"/>
          </a:xfrm>
        </p:spPr>
        <p:txBody>
          <a:bodyPr/>
          <a:lstStyle/>
          <a:p>
            <a:pPr eaLnBrk="1" hangingPunct="1"/>
            <a:r>
              <a:rPr lang="en-US" altLang="en-US" sz="3800" smtClean="0">
                <a:solidFill>
                  <a:srgbClr val="3333CC"/>
                </a:solidFill>
              </a:rPr>
              <a:t>Photosynthesis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371600"/>
            <a:ext cx="6400800" cy="685800"/>
          </a:xfrm>
        </p:spPr>
        <p:txBody>
          <a:bodyPr/>
          <a:lstStyle/>
          <a:p>
            <a:pPr eaLnBrk="1" hangingPunct="1"/>
            <a:r>
              <a:rPr lang="en-US" altLang="en-US" smtClean="0"/>
              <a:t>Chapter 8</a:t>
            </a:r>
          </a:p>
        </p:txBody>
      </p:sp>
      <p:pic>
        <p:nvPicPr>
          <p:cNvPr id="2052" name="Picture 9" descr="rav65819_CO_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2019300"/>
            <a:ext cx="376555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152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CC"/>
                </a:solidFill>
              </a:rPr>
              <a:t>Photosynthesis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Energy for all life on Earth ultimately comes from photosynthesis.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6CO</a:t>
            </a:r>
            <a:r>
              <a:rPr lang="en-US" baseline="-25000" dirty="0" smtClean="0"/>
              <a:t>2</a:t>
            </a:r>
            <a:r>
              <a:rPr lang="en-US" dirty="0" smtClean="0"/>
              <a:t> + 12H</a:t>
            </a:r>
            <a:r>
              <a:rPr lang="en-US" baseline="-25000" dirty="0" smtClean="0"/>
              <a:t>2</a:t>
            </a:r>
            <a:r>
              <a:rPr lang="en-US" dirty="0" smtClean="0"/>
              <a:t>O            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 + 6H</a:t>
            </a:r>
            <a:r>
              <a:rPr lang="en-US" baseline="-25000" dirty="0" smtClean="0"/>
              <a:t>2</a:t>
            </a:r>
            <a:r>
              <a:rPr lang="en-US" dirty="0" smtClean="0"/>
              <a:t>O + 6O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Oxygenic photosynthesis is carried out by:</a:t>
            </a:r>
          </a:p>
          <a:p>
            <a:pPr>
              <a:lnSpc>
                <a:spcPct val="90000"/>
              </a:lnSpc>
              <a:buNone/>
            </a:pPr>
            <a:r>
              <a:rPr lang="en-US" dirty="0" err="1" smtClean="0"/>
              <a:t>cyanobacteria</a:t>
            </a:r>
            <a:r>
              <a:rPr lang="en-US" dirty="0" smtClean="0"/>
              <a:t>, 7 groups of algae, 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all land plants       </a:t>
            </a:r>
          </a:p>
          <a:p>
            <a:endParaRPr lang="en-US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895600" y="3352800"/>
            <a:ext cx="9906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Photosynthesis is divided into: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light-dependent reactions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	-capture energy from sunlight</a:t>
            </a:r>
          </a:p>
          <a:p>
            <a:pPr>
              <a:buNone/>
            </a:pPr>
            <a:r>
              <a:rPr lang="en-US" dirty="0" smtClean="0"/>
              <a:t>	-make ATP and reduce NADP</a:t>
            </a:r>
            <a:r>
              <a:rPr lang="en-US" baseline="30000" dirty="0" smtClean="0"/>
              <a:t>+</a:t>
            </a:r>
            <a:r>
              <a:rPr lang="en-US" dirty="0" smtClean="0"/>
              <a:t> to NADPH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carbon fixation reactions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	-use ATP and NADPH to synthesize organic molecules from CO</a:t>
            </a:r>
            <a:r>
              <a:rPr lang="en-US" baseline="-25000" dirty="0" smtClean="0"/>
              <a:t>2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Plants Tissue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</a:rPr>
              <a:t>Mesophyll</a:t>
            </a:r>
            <a:r>
              <a:rPr lang="en-US" dirty="0" smtClean="0"/>
              <a:t>: This is the interior portion of a leaf. It contains the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Chloroplasts. </a:t>
            </a:r>
          </a:p>
          <a:p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</a:rPr>
              <a:t>Stomata</a:t>
            </a:r>
            <a:r>
              <a:rPr lang="en-US" dirty="0" smtClean="0"/>
              <a:t>: These are pores that allow material to move into and out of the plant cells. </a:t>
            </a:r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952" y="1752599"/>
            <a:ext cx="5260848" cy="381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026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37EE8BC-D164-4687-B1DD-AE622626AD7C}" type="slidenum">
              <a:rPr lang="en-US" altLang="en-US"/>
              <a:pPr eaLnBrk="1" hangingPunct="1"/>
              <a:t>69</a:t>
            </a:fld>
            <a:endParaRPr lang="en-US" altLang="en-US"/>
          </a:p>
        </p:txBody>
      </p:sp>
      <p:pic>
        <p:nvPicPr>
          <p:cNvPr id="5123" name="Picture 6" descr="rav65819_08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025525"/>
            <a:ext cx="8559800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685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CC"/>
                </a:solidFill>
              </a:rPr>
              <a:t>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Free energy</a:t>
            </a:r>
            <a:r>
              <a:rPr lang="en-US" dirty="0" smtClean="0"/>
              <a:t>: the energy available to do work</a:t>
            </a:r>
          </a:p>
          <a:p>
            <a:pPr>
              <a:buNone/>
            </a:pPr>
            <a:r>
              <a:rPr lang="en-US" dirty="0" smtClean="0"/>
              <a:t>-denoted by the symbol </a:t>
            </a:r>
            <a:r>
              <a:rPr lang="en-US" b="1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 (Gibb’s free energy)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enthalpy</a:t>
            </a:r>
            <a:r>
              <a:rPr lang="en-US" dirty="0" smtClean="0"/>
              <a:t>: energy contained in a molecule’s chemical bonds</a:t>
            </a:r>
          </a:p>
          <a:p>
            <a:pPr>
              <a:buNone/>
            </a:pPr>
            <a:r>
              <a:rPr lang="en-US" dirty="0" smtClean="0"/>
              <a:t>free energy = enthalpy – (entropy x temp.)</a:t>
            </a:r>
          </a:p>
          <a:p>
            <a:pPr>
              <a:buNone/>
            </a:pPr>
            <a:r>
              <a:rPr lang="en-US" dirty="0" smtClean="0"/>
              <a:t>G = H - TS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CC92003-FF6C-41A1-873A-191950C76584}" type="slidenum">
              <a:rPr lang="en-US" altLang="en-US"/>
              <a:pPr eaLnBrk="1" hangingPunct="1"/>
              <a:t>70</a:t>
            </a:fld>
            <a:endParaRPr lang="en-US" alt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CC"/>
                </a:solidFill>
              </a:rPr>
              <a:t>Photosynthesis Overview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smtClean="0"/>
              <a:t>Photosynthesis takes place in chloroplasts.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</a:rPr>
              <a:t>thylakoid membrane</a:t>
            </a:r>
            <a:r>
              <a:rPr lang="en-US" altLang="en-US" smtClean="0"/>
              <a:t> – internal membrane arranged in flattened sacs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-contain</a:t>
            </a:r>
            <a:r>
              <a:rPr lang="en-US" altLang="en-US" smtClean="0">
                <a:solidFill>
                  <a:srgbClr val="FF0000"/>
                </a:solidFill>
              </a:rPr>
              <a:t> </a:t>
            </a:r>
            <a:r>
              <a:rPr lang="en-US" altLang="en-US" b="1" smtClean="0">
                <a:solidFill>
                  <a:srgbClr val="FF0000"/>
                </a:solidFill>
              </a:rPr>
              <a:t>chlorophyll</a:t>
            </a:r>
            <a:r>
              <a:rPr lang="en-US" altLang="en-US" smtClean="0"/>
              <a:t> and other pigments</a:t>
            </a:r>
          </a:p>
          <a:p>
            <a:pPr eaLnBrk="1" hangingPunct="1">
              <a:buFontTx/>
              <a:buNone/>
            </a:pPr>
            <a:endParaRPr lang="en-US" altLang="en-US" sz="1600" smtClean="0"/>
          </a:p>
          <a:p>
            <a:pPr eaLnBrk="1" hangingPunct="1"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</a:rPr>
              <a:t>grana</a:t>
            </a:r>
            <a:r>
              <a:rPr lang="en-US" altLang="en-US" smtClean="0"/>
              <a:t> – stacks of thylakoid membranes</a:t>
            </a:r>
          </a:p>
          <a:p>
            <a:pPr eaLnBrk="1" hangingPunct="1"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</a:rPr>
              <a:t>stroma</a:t>
            </a:r>
            <a:r>
              <a:rPr lang="en-US" altLang="en-US" smtClean="0"/>
              <a:t> – semiliquid substance surrounding thylakoid membranes</a:t>
            </a:r>
            <a:endParaRPr lang="en-US" altLang="en-US" b="1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9635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675C11-D818-44E3-9795-32D55C18B5DD}" type="slidenum">
              <a:rPr lang="en-US" altLang="en-US"/>
              <a:pPr eaLnBrk="1" hangingPunct="1"/>
              <a:t>71</a:t>
            </a:fld>
            <a:endParaRPr lang="en-US" altLang="en-US"/>
          </a:p>
        </p:txBody>
      </p:sp>
      <p:pic>
        <p:nvPicPr>
          <p:cNvPr id="7171" name="Picture 6" descr="rav65819_08_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207963"/>
            <a:ext cx="6159500" cy="644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15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2372DC6-D77F-4D26-98A2-4926201AAF44}" type="slidenum">
              <a:rPr lang="en-US" altLang="en-US"/>
              <a:pPr eaLnBrk="1" hangingPunct="1"/>
              <a:t>72</a:t>
            </a:fld>
            <a:endParaRPr lang="en-US" alt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CC"/>
                </a:solidFill>
              </a:rPr>
              <a:t>Discovery of Photosynthesis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The work of many scientists led to the discovery of how photosynthesis works.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Jan Baptista van Helmont (1580-1644)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Joseph Priestly (1733-1804)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Jan Ingen-Housz (1730-1799)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F. F. Blackman (1866-1947)</a:t>
            </a:r>
          </a:p>
        </p:txBody>
      </p:sp>
    </p:spTree>
    <p:extLst>
      <p:ext uri="{BB962C8B-B14F-4D97-AF65-F5344CB8AC3E}">
        <p14:creationId xmlns:p14="http://schemas.microsoft.com/office/powerpoint/2010/main" val="14717752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B0E2AB4-C0B2-4631-9856-43DAA82E0AAB}" type="slidenum">
              <a:rPr lang="en-US" altLang="en-US"/>
              <a:pPr eaLnBrk="1" hangingPunct="1"/>
              <a:t>73</a:t>
            </a:fld>
            <a:endParaRPr lang="en-US" alt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CC"/>
                </a:solidFill>
              </a:rPr>
              <a:t>Discovery of Photosynthesis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495800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en-US" altLang="en-US" dirty="0" smtClean="0"/>
              <a:t>C. B. van </a:t>
            </a:r>
            <a:r>
              <a:rPr lang="en-US" altLang="en-US" dirty="0" err="1" smtClean="0"/>
              <a:t>Niel</a:t>
            </a:r>
            <a:r>
              <a:rPr lang="en-US" altLang="en-US" dirty="0" smtClean="0"/>
              <a:t>, 1930’s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-proposed a general formula: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CO</a:t>
            </a:r>
            <a:r>
              <a:rPr lang="en-US" altLang="en-US" baseline="-25000" smtClean="0"/>
              <a:t>2</a:t>
            </a:r>
            <a:r>
              <a:rPr lang="en-US" altLang="en-US" smtClean="0"/>
              <a:t>+H</a:t>
            </a:r>
            <a:r>
              <a:rPr lang="en-US" altLang="en-US" baseline="-25000" smtClean="0"/>
              <a:t>2</a:t>
            </a:r>
            <a:r>
              <a:rPr lang="en-US" altLang="en-US" smtClean="0"/>
              <a:t>A + light energy     CH</a:t>
            </a:r>
            <a:r>
              <a:rPr lang="en-US" altLang="en-US" baseline="-25000" smtClean="0"/>
              <a:t>2</a:t>
            </a:r>
            <a:r>
              <a:rPr lang="en-US" altLang="en-US" smtClean="0"/>
              <a:t>O + H</a:t>
            </a:r>
            <a:r>
              <a:rPr lang="en-US" altLang="en-US" baseline="-25000" smtClean="0"/>
              <a:t>2</a:t>
            </a:r>
            <a:r>
              <a:rPr lang="en-US" altLang="en-US" smtClean="0"/>
              <a:t>O + 2A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where 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A is the electron donor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-van </a:t>
            </a:r>
            <a:r>
              <a:rPr lang="en-US" altLang="en-US" dirty="0" err="1" smtClean="0"/>
              <a:t>Niel</a:t>
            </a:r>
            <a:r>
              <a:rPr lang="en-US" altLang="en-US" dirty="0" smtClean="0"/>
              <a:t> identified water as the source of the 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released from photosynthesis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-Robin Hill confirmed van </a:t>
            </a:r>
            <a:r>
              <a:rPr lang="en-US" altLang="en-US" dirty="0" err="1" smtClean="0"/>
              <a:t>Niel’s</a:t>
            </a:r>
            <a:r>
              <a:rPr lang="en-US" altLang="en-US" dirty="0" smtClean="0"/>
              <a:t> proposal that energy from the light reactions fuels carbon fixation</a:t>
            </a:r>
          </a:p>
        </p:txBody>
      </p:sp>
      <p:sp>
        <p:nvSpPr>
          <p:cNvPr id="142341" name="Line 5"/>
          <p:cNvSpPr>
            <a:spLocks noChangeShapeType="1"/>
          </p:cNvSpPr>
          <p:nvPr/>
        </p:nvSpPr>
        <p:spPr bwMode="auto">
          <a:xfrm flipV="1">
            <a:off x="4038600" y="2971800"/>
            <a:ext cx="457200" cy="1588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85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5E39C1C-5B3E-4E79-B1E4-C76C2CFC6B6B}" type="slidenum">
              <a:rPr lang="en-US" altLang="en-US"/>
              <a:pPr eaLnBrk="1" hangingPunct="1"/>
              <a:t>74</a:t>
            </a:fld>
            <a:endParaRPr lang="en-US" alt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CC"/>
                </a:solidFill>
              </a:rPr>
              <a:t>Pigments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</a:rPr>
              <a:t>photon</a:t>
            </a:r>
            <a:r>
              <a:rPr lang="en-US" altLang="en-US" smtClean="0"/>
              <a:t>: a particle of light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	-acts as a discrete bundle of energy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	-energy content of a photon is inversely proportional to the wavelength of the light</a:t>
            </a:r>
          </a:p>
          <a:p>
            <a:pPr eaLnBrk="1" hangingPunct="1"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</a:rPr>
              <a:t>photoelectric effect</a:t>
            </a:r>
            <a:r>
              <a:rPr lang="en-US" altLang="en-US" smtClean="0"/>
              <a:t>: removal of an electron from a molecule by light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	-occurs when photons transfer energy to electrons</a:t>
            </a:r>
            <a:endParaRPr lang="en-US" altLang="en-US" b="1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76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70D3900-F78B-49E2-84F5-C58B74A534DE}" type="slidenum">
              <a:rPr lang="en-US" altLang="en-US"/>
              <a:pPr eaLnBrk="1" hangingPunct="1"/>
              <a:t>75</a:t>
            </a:fld>
            <a:endParaRPr lang="en-US" altLang="en-US"/>
          </a:p>
        </p:txBody>
      </p:sp>
      <p:pic>
        <p:nvPicPr>
          <p:cNvPr id="11267" name="Picture 7" descr="rav65819_08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335088"/>
            <a:ext cx="864870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009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CD21BC0-AFFD-41ED-9918-FF1E440D0AF7}" type="slidenum">
              <a:rPr lang="en-US" altLang="en-US"/>
              <a:pPr eaLnBrk="1" hangingPunct="1"/>
              <a:t>76</a:t>
            </a:fld>
            <a:endParaRPr lang="en-US" alt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CC"/>
                </a:solidFill>
              </a:rPr>
              <a:t>Pigments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</a:rPr>
              <a:t>Pigments</a:t>
            </a:r>
            <a:r>
              <a:rPr lang="en-US" altLang="en-US" smtClean="0"/>
              <a:t>: molecules that absorb visible light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Each pigment has a characteristic </a:t>
            </a:r>
            <a:r>
              <a:rPr lang="en-US" altLang="en-US" b="1" smtClean="0">
                <a:solidFill>
                  <a:srgbClr val="FF0000"/>
                </a:solidFill>
              </a:rPr>
              <a:t>absorption spectrum</a:t>
            </a:r>
            <a:r>
              <a:rPr lang="en-US" altLang="en-US" smtClean="0"/>
              <a:t>, the range and efficiency of photons it is capable of absorbing.</a:t>
            </a:r>
            <a:endParaRPr lang="en-US" altLang="en-US" b="1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2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Dark Reaction </a:t>
            </a:r>
            <a:r>
              <a:rPr lang="en-US" dirty="0" smtClean="0"/>
              <a:t>(Calvin Cycle)</a:t>
            </a:r>
          </a:p>
          <a:p>
            <a:r>
              <a:rPr lang="en-US" dirty="0" smtClean="0"/>
              <a:t>Does not need light but can occur in the light.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Uses CO</a:t>
            </a:r>
            <a:r>
              <a:rPr lang="en-US" baseline="-25000" dirty="0" smtClean="0"/>
              <a:t>2</a:t>
            </a:r>
            <a:r>
              <a:rPr lang="en-US" dirty="0" smtClean="0"/>
              <a:t> and ATP &amp; NADPH to form PGAL, to form Glucose (sugar).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Calvin Cycle:</a:t>
            </a:r>
          </a:p>
          <a:p>
            <a:pPr lvl="0"/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enters the cycle and combines with a 5 carbon compound. This forms a 3 carbon compound.</a:t>
            </a:r>
          </a:p>
          <a:p>
            <a:pPr lvl="0"/>
            <a:r>
              <a:rPr lang="en-US" dirty="0" smtClean="0"/>
              <a:t>Energy from 12 ATP and 12 NADPH change the 3 carbon compound to PGAL, and 12 ADP and 12 NADP.</a:t>
            </a:r>
          </a:p>
          <a:p>
            <a:pPr lvl="0"/>
            <a:r>
              <a:rPr lang="en-US" dirty="0" smtClean="0"/>
              <a:t>PGAL is then converted to make glucose.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This cycle must go around 6 times to make glucose.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Light Reaction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smtClean="0"/>
              <a:t>Light is required for this to happen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Energy from the sun is used to converted to the energy storing compounds ATP &amp; NADPH.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Photosynthesis takes place in the </a:t>
            </a:r>
            <a:r>
              <a:rPr lang="en-US" dirty="0" err="1" smtClean="0"/>
              <a:t>Thylakoid</a:t>
            </a:r>
            <a:r>
              <a:rPr lang="en-US" dirty="0" smtClean="0"/>
              <a:t> membrane in the </a:t>
            </a:r>
            <a:r>
              <a:rPr lang="en-US" dirty="0" err="1" smtClean="0"/>
              <a:t>Granum</a:t>
            </a:r>
            <a:r>
              <a:rPr lang="en-US" dirty="0" smtClean="0"/>
              <a:t> inside the chloroplasts.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Inside the chloroplasts is the photosynthetic membrane which contain the chlorophyll.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Light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Steps to make Energy Compounds:</a:t>
            </a:r>
          </a:p>
          <a:p>
            <a:r>
              <a:rPr lang="en-US" dirty="0" smtClean="0"/>
              <a:t> </a:t>
            </a:r>
          </a:p>
          <a:p>
            <a:pPr lvl="0"/>
            <a:r>
              <a:rPr lang="en-US" dirty="0" smtClean="0"/>
              <a:t>Photosynthetic Membrane has a photo system that captures the suns energy.</a:t>
            </a:r>
          </a:p>
          <a:p>
            <a:r>
              <a:rPr lang="en-US" dirty="0" smtClean="0"/>
              <a:t>Two types of </a:t>
            </a:r>
            <a:r>
              <a:rPr lang="en-US" dirty="0" err="1" smtClean="0"/>
              <a:t>photosystems</a:t>
            </a:r>
            <a:r>
              <a:rPr lang="en-US" dirty="0" smtClean="0"/>
              <a:t>, </a:t>
            </a:r>
            <a:r>
              <a:rPr lang="en-US" dirty="0" err="1" smtClean="0"/>
              <a:t>Photosystem</a:t>
            </a:r>
            <a:r>
              <a:rPr lang="en-US" dirty="0" smtClean="0"/>
              <a:t> I &amp; </a:t>
            </a:r>
            <a:r>
              <a:rPr lang="en-US" dirty="0" err="1" smtClean="0"/>
              <a:t>photosystem</a:t>
            </a:r>
            <a:r>
              <a:rPr lang="en-US" dirty="0" smtClean="0"/>
              <a:t> II.</a:t>
            </a:r>
          </a:p>
          <a:p>
            <a:r>
              <a:rPr lang="en-US" dirty="0" smtClean="0"/>
              <a:t> </a:t>
            </a:r>
          </a:p>
          <a:p>
            <a:pPr lvl="0"/>
            <a:r>
              <a:rPr lang="en-US" dirty="0" smtClean="0"/>
              <a:t>The chlorophyll and other accessory pigments capture the light. ( Water is split here, releasing hydrogen’s and making free O2.)</a:t>
            </a:r>
          </a:p>
          <a:p>
            <a:r>
              <a:rPr lang="en-US" dirty="0" smtClean="0"/>
              <a:t> </a:t>
            </a:r>
          </a:p>
          <a:p>
            <a:pPr lvl="0"/>
            <a:r>
              <a:rPr lang="en-US" dirty="0" smtClean="0"/>
              <a:t>Energy is transferred through the pigments until it reaches the reaction center.</a:t>
            </a:r>
          </a:p>
          <a:p>
            <a:r>
              <a:rPr lang="en-US" dirty="0" smtClean="0"/>
              <a:t> </a:t>
            </a:r>
          </a:p>
          <a:p>
            <a:pPr lvl="0"/>
            <a:r>
              <a:rPr lang="en-US" dirty="0" smtClean="0"/>
              <a:t>Electrons are then released and passed to the first of many carriers. These carriers are called the electron transport chain.</a:t>
            </a:r>
          </a:p>
          <a:p>
            <a:r>
              <a:rPr lang="en-US" dirty="0" smtClean="0"/>
              <a:t> </a:t>
            </a:r>
          </a:p>
          <a:p>
            <a:pPr lvl="0"/>
            <a:r>
              <a:rPr lang="en-US" dirty="0" smtClean="0"/>
              <a:t>Electrons are carried to NADP and converted into NADPH. This is then stored and used in the Dark Reaction.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CC"/>
                </a:solidFill>
              </a:rPr>
              <a:t>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During </a:t>
            </a:r>
            <a:r>
              <a:rPr lang="en-US" dirty="0" err="1" smtClean="0"/>
              <a:t>redox</a:t>
            </a:r>
            <a:r>
              <a:rPr lang="en-US" dirty="0" smtClean="0"/>
              <a:t> reactions, electrons carry energy from one molecule to another.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NAD</a:t>
            </a:r>
            <a:r>
              <a:rPr lang="en-US" b="1" baseline="30000" dirty="0" smtClean="0">
                <a:solidFill>
                  <a:srgbClr val="FF0000"/>
                </a:solidFill>
              </a:rPr>
              <a:t>+</a:t>
            </a:r>
            <a:r>
              <a:rPr lang="en-US" dirty="0" smtClean="0"/>
              <a:t> is an electron carrier.</a:t>
            </a:r>
          </a:p>
          <a:p>
            <a:pPr>
              <a:buNone/>
            </a:pPr>
            <a:r>
              <a:rPr lang="en-US" dirty="0" smtClean="0"/>
              <a:t>-NAD accepts 2 electrons and 1 proton to become </a:t>
            </a:r>
            <a:r>
              <a:rPr lang="en-US" b="1" dirty="0" smtClean="0">
                <a:solidFill>
                  <a:srgbClr val="FF0000"/>
                </a:solidFill>
              </a:rPr>
              <a:t>NADH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-the reaction is reversible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5" name="SMARTInkShape-74"/>
          <p:cNvSpPr/>
          <p:nvPr>
            <p:custDataLst>
              <p:tags r:id="rId1"/>
            </p:custDataLst>
          </p:nvPr>
        </p:nvSpPr>
        <p:spPr>
          <a:xfrm>
            <a:off x="2560320" y="4953002"/>
            <a:ext cx="822961" cy="22859"/>
          </a:xfrm>
          <a:custGeom>
            <a:avLst/>
            <a:gdLst/>
            <a:ahLst/>
            <a:cxnLst/>
            <a:rect l="0" t="0" r="0" b="0"/>
            <a:pathLst>
              <a:path w="822961" h="22859">
                <a:moveTo>
                  <a:pt x="822960" y="22858"/>
                </a:moveTo>
                <a:lnTo>
                  <a:pt x="822960" y="22858"/>
                </a:lnTo>
                <a:lnTo>
                  <a:pt x="810825" y="14768"/>
                </a:lnTo>
                <a:lnTo>
                  <a:pt x="787097" y="9736"/>
                </a:lnTo>
                <a:lnTo>
                  <a:pt x="750432" y="8036"/>
                </a:lnTo>
                <a:lnTo>
                  <a:pt x="713439" y="7655"/>
                </a:lnTo>
                <a:lnTo>
                  <a:pt x="677806" y="7622"/>
                </a:lnTo>
                <a:lnTo>
                  <a:pt x="640031" y="7618"/>
                </a:lnTo>
                <a:lnTo>
                  <a:pt x="609590" y="7618"/>
                </a:lnTo>
                <a:lnTo>
                  <a:pt x="573881" y="7618"/>
                </a:lnTo>
                <a:lnTo>
                  <a:pt x="541490" y="7618"/>
                </a:lnTo>
                <a:lnTo>
                  <a:pt x="506588" y="7618"/>
                </a:lnTo>
                <a:lnTo>
                  <a:pt x="472318" y="7618"/>
                </a:lnTo>
                <a:lnTo>
                  <a:pt x="443711" y="7618"/>
                </a:lnTo>
                <a:lnTo>
                  <a:pt x="405962" y="7618"/>
                </a:lnTo>
                <a:lnTo>
                  <a:pt x="369750" y="7618"/>
                </a:lnTo>
                <a:lnTo>
                  <a:pt x="340037" y="3573"/>
                </a:lnTo>
                <a:lnTo>
                  <a:pt x="309784" y="1057"/>
                </a:lnTo>
                <a:lnTo>
                  <a:pt x="274458" y="207"/>
                </a:lnTo>
                <a:lnTo>
                  <a:pt x="238003" y="39"/>
                </a:lnTo>
                <a:lnTo>
                  <a:pt x="202047" y="6"/>
                </a:lnTo>
                <a:lnTo>
                  <a:pt x="168416" y="0"/>
                </a:lnTo>
                <a:lnTo>
                  <a:pt x="137313" y="2256"/>
                </a:lnTo>
                <a:lnTo>
                  <a:pt x="102666" y="6559"/>
                </a:lnTo>
                <a:lnTo>
                  <a:pt x="69292" y="7408"/>
                </a:lnTo>
                <a:lnTo>
                  <a:pt x="34619" y="7591"/>
                </a:lnTo>
                <a:lnTo>
                  <a:pt x="0" y="761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Shape-76"/>
          <p:cNvSpPr/>
          <p:nvPr>
            <p:custDataLst>
              <p:tags r:id="rId2"/>
            </p:custDataLst>
          </p:nvPr>
        </p:nvSpPr>
        <p:spPr>
          <a:xfrm>
            <a:off x="535577" y="3735977"/>
            <a:ext cx="796836" cy="71847"/>
          </a:xfrm>
          <a:custGeom>
            <a:avLst/>
            <a:gdLst/>
            <a:ahLst/>
            <a:cxnLst/>
            <a:rect l="0" t="0" r="0" b="0"/>
            <a:pathLst>
              <a:path w="796836" h="71847">
                <a:moveTo>
                  <a:pt x="0" y="71846"/>
                </a:moveTo>
                <a:lnTo>
                  <a:pt x="0" y="71846"/>
                </a:lnTo>
                <a:lnTo>
                  <a:pt x="3468" y="68378"/>
                </a:lnTo>
                <a:lnTo>
                  <a:pt x="29378" y="58613"/>
                </a:lnTo>
                <a:lnTo>
                  <a:pt x="58135" y="50041"/>
                </a:lnTo>
                <a:lnTo>
                  <a:pt x="85120" y="43533"/>
                </a:lnTo>
                <a:lnTo>
                  <a:pt x="111829" y="39321"/>
                </a:lnTo>
                <a:lnTo>
                  <a:pt x="143123" y="32253"/>
                </a:lnTo>
                <a:lnTo>
                  <a:pt x="172310" y="27941"/>
                </a:lnTo>
                <a:lnTo>
                  <a:pt x="202487" y="26664"/>
                </a:lnTo>
                <a:lnTo>
                  <a:pt x="226429" y="25639"/>
                </a:lnTo>
                <a:lnTo>
                  <a:pt x="252147" y="21708"/>
                </a:lnTo>
                <a:lnTo>
                  <a:pt x="282278" y="20012"/>
                </a:lnTo>
                <a:lnTo>
                  <a:pt x="312500" y="16209"/>
                </a:lnTo>
                <a:lnTo>
                  <a:pt x="333864" y="16397"/>
                </a:lnTo>
                <a:lnTo>
                  <a:pt x="357390" y="18173"/>
                </a:lnTo>
                <a:lnTo>
                  <a:pt x="383600" y="19173"/>
                </a:lnTo>
                <a:lnTo>
                  <a:pt x="409428" y="19470"/>
                </a:lnTo>
                <a:lnTo>
                  <a:pt x="434740" y="19557"/>
                </a:lnTo>
                <a:lnTo>
                  <a:pt x="459254" y="18857"/>
                </a:lnTo>
                <a:lnTo>
                  <a:pt x="483755" y="16122"/>
                </a:lnTo>
                <a:lnTo>
                  <a:pt x="509642" y="14423"/>
                </a:lnTo>
                <a:lnTo>
                  <a:pt x="535662" y="13667"/>
                </a:lnTo>
                <a:lnTo>
                  <a:pt x="561741" y="13331"/>
                </a:lnTo>
                <a:lnTo>
                  <a:pt x="590501" y="13142"/>
                </a:lnTo>
                <a:lnTo>
                  <a:pt x="611514" y="11163"/>
                </a:lnTo>
                <a:lnTo>
                  <a:pt x="635367" y="8590"/>
                </a:lnTo>
                <a:lnTo>
                  <a:pt x="660483" y="7446"/>
                </a:lnTo>
                <a:lnTo>
                  <a:pt x="686159" y="6938"/>
                </a:lnTo>
                <a:lnTo>
                  <a:pt x="709908" y="6712"/>
                </a:lnTo>
                <a:lnTo>
                  <a:pt x="736244" y="6585"/>
                </a:lnTo>
                <a:lnTo>
                  <a:pt x="759933" y="5822"/>
                </a:lnTo>
                <a:lnTo>
                  <a:pt x="796835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Pigments</a:t>
            </a:r>
            <a:r>
              <a:rPr lang="en-US" dirty="0" smtClean="0"/>
              <a:t>: molecules that absorb visible light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Each pigment has a characteristic </a:t>
            </a:r>
            <a:r>
              <a:rPr lang="en-US" b="1" dirty="0" smtClean="0">
                <a:solidFill>
                  <a:srgbClr val="FF0000"/>
                </a:solidFill>
              </a:rPr>
              <a:t>absorption spectrum</a:t>
            </a:r>
            <a:r>
              <a:rPr lang="en-US" dirty="0" smtClean="0"/>
              <a:t>, the range and efficiency of photons it is capable of absorbing.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v65819_08_05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550" y="855663"/>
            <a:ext cx="74549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chlorophyll a</a:t>
            </a:r>
            <a:r>
              <a:rPr lang="en-US" dirty="0" smtClean="0"/>
              <a:t> – primary pigment in plants and </a:t>
            </a:r>
            <a:r>
              <a:rPr lang="en-US" dirty="0" err="1" smtClean="0"/>
              <a:t>cyanobacteria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-absorbs violet-blue and red light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chlorophyll b</a:t>
            </a:r>
            <a:r>
              <a:rPr lang="en-US" dirty="0" smtClean="0"/>
              <a:t> – secondary pigment absorbing light wavelengths that chlorophyll a does not absorb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accessory pigments</a:t>
            </a:r>
            <a:r>
              <a:rPr lang="en-US" dirty="0" smtClean="0"/>
              <a:t>: secondary pigments absorbing light wavelengths other than those absorbed by chlorophyll a</a:t>
            </a:r>
          </a:p>
          <a:p>
            <a:pPr>
              <a:buNone/>
            </a:pPr>
            <a:r>
              <a:rPr lang="en-US" dirty="0" smtClean="0"/>
              <a:t>-increase the range of light wavelengths that can be used in photosynthesis</a:t>
            </a:r>
          </a:p>
          <a:p>
            <a:pPr>
              <a:buNone/>
            </a:pPr>
            <a:r>
              <a:rPr lang="en-US" dirty="0" smtClean="0"/>
              <a:t>-include: chlorophyll b, </a:t>
            </a:r>
            <a:r>
              <a:rPr lang="en-US" dirty="0" err="1" smtClean="0"/>
              <a:t>carotenoids</a:t>
            </a:r>
            <a:r>
              <a:rPr lang="en-US" dirty="0" smtClean="0"/>
              <a:t>, </a:t>
            </a:r>
            <a:r>
              <a:rPr lang="en-US" dirty="0" err="1" smtClean="0"/>
              <a:t>phycobiloproteins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carotenoids</a:t>
            </a:r>
            <a:r>
              <a:rPr lang="en-US" dirty="0" smtClean="0"/>
              <a:t> also act as antioxidants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CC"/>
                </a:solidFill>
              </a:rPr>
              <a:t>Light-Dependent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Light-dependent reactions occur in 4 stages: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1. primary </a:t>
            </a:r>
            <a:r>
              <a:rPr lang="en-US" dirty="0" err="1" smtClean="0"/>
              <a:t>photoevent</a:t>
            </a:r>
            <a:r>
              <a:rPr lang="en-US" dirty="0" smtClean="0"/>
              <a:t> – a photon of light is captured by a pigment molecule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2. charge separation – energy is transferred to the reaction center; an excited electron is transferred to an acceptor molecule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3. electron transport – electrons move through carriers to reduce NADP</a:t>
            </a:r>
            <a:r>
              <a:rPr lang="en-US" baseline="30000" dirty="0" smtClean="0"/>
              <a:t>+</a:t>
            </a: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4. </a:t>
            </a:r>
            <a:r>
              <a:rPr lang="en-US" dirty="0" err="1" smtClean="0"/>
              <a:t>chemiosmosis</a:t>
            </a:r>
            <a:r>
              <a:rPr lang="en-US" dirty="0" smtClean="0"/>
              <a:t> – produces ATP</a:t>
            </a:r>
            <a:endParaRPr 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 sulfur bacteria, only one </a:t>
            </a:r>
            <a:r>
              <a:rPr lang="en-US" dirty="0" err="1" smtClean="0"/>
              <a:t>photosystem</a:t>
            </a:r>
            <a:r>
              <a:rPr lang="en-US" dirty="0" smtClean="0"/>
              <a:t> is used for </a:t>
            </a:r>
            <a:r>
              <a:rPr lang="en-US" b="1" dirty="0" smtClean="0">
                <a:solidFill>
                  <a:srgbClr val="FF0000"/>
                </a:solidFill>
              </a:rPr>
              <a:t>cyclic </a:t>
            </a:r>
            <a:r>
              <a:rPr lang="en-US" b="1" dirty="0" err="1" smtClean="0">
                <a:solidFill>
                  <a:srgbClr val="FF0000"/>
                </a:solidFill>
              </a:rPr>
              <a:t>photophosphorylation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1. an electron joins a proton to produce hydrogen</a:t>
            </a:r>
          </a:p>
          <a:p>
            <a:pPr>
              <a:buNone/>
            </a:pPr>
            <a:r>
              <a:rPr lang="en-US" dirty="0" smtClean="0"/>
              <a:t>2. an electron is recycled to chlorophyll</a:t>
            </a:r>
          </a:p>
          <a:p>
            <a:pPr>
              <a:buNone/>
            </a:pPr>
            <a:r>
              <a:rPr lang="en-US" dirty="0" smtClean="0"/>
              <a:t>	-this process drives the </a:t>
            </a:r>
            <a:r>
              <a:rPr lang="en-US" dirty="0" err="1" smtClean="0"/>
              <a:t>chemiosmotic</a:t>
            </a:r>
            <a:r>
              <a:rPr lang="en-US" dirty="0" smtClean="0"/>
              <a:t> synthesis of ATP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dirty="0" smtClean="0"/>
              <a:t>Photosynthetic Membrane has a photo system that captures the suns energy.</a:t>
            </a:r>
          </a:p>
          <a:p>
            <a:r>
              <a:rPr lang="en-US" dirty="0" smtClean="0"/>
              <a:t>Two types of </a:t>
            </a:r>
            <a:r>
              <a:rPr lang="en-US" dirty="0" err="1" smtClean="0"/>
              <a:t>photosystems</a:t>
            </a:r>
            <a:r>
              <a:rPr lang="en-US" dirty="0" smtClean="0"/>
              <a:t>:  </a:t>
            </a:r>
            <a:r>
              <a:rPr lang="en-US" dirty="0" err="1" smtClean="0"/>
              <a:t>Photosystem</a:t>
            </a:r>
            <a:r>
              <a:rPr lang="en-US" dirty="0" smtClean="0"/>
              <a:t> I &amp; </a:t>
            </a:r>
            <a:r>
              <a:rPr lang="en-US" dirty="0" err="1" smtClean="0"/>
              <a:t>photosystem</a:t>
            </a:r>
            <a:r>
              <a:rPr lang="en-US" dirty="0" smtClean="0"/>
              <a:t> II. </a:t>
            </a:r>
          </a:p>
          <a:p>
            <a:r>
              <a:rPr lang="en-US" dirty="0" smtClean="0"/>
              <a:t>The chlorophyll a, chlorophyll b and other accessory pigments capture the light. ( Water is split here, releasing hydrogen’s and making free O2.)</a:t>
            </a:r>
          </a:p>
          <a:p>
            <a:r>
              <a:rPr lang="en-US" dirty="0" smtClean="0"/>
              <a:t>Steps to make Energy Compounds:</a:t>
            </a:r>
            <a:endParaRPr lang="en-US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CC"/>
                </a:solidFill>
              </a:rPr>
              <a:t>Carbon Fixation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To build carbohydrates, cells need:</a:t>
            </a:r>
          </a:p>
          <a:p>
            <a:pPr>
              <a:buNone/>
            </a:pPr>
            <a:r>
              <a:rPr lang="en-US" dirty="0" smtClean="0"/>
              <a:t>1. energy</a:t>
            </a:r>
          </a:p>
          <a:p>
            <a:pPr>
              <a:buNone/>
            </a:pPr>
            <a:r>
              <a:rPr lang="en-US" dirty="0" smtClean="0"/>
              <a:t>	-ATP from light-dependent reactions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2. reduction potential</a:t>
            </a:r>
          </a:p>
          <a:p>
            <a:pPr>
              <a:buNone/>
            </a:pPr>
            <a:r>
              <a:rPr lang="en-US" dirty="0" smtClean="0"/>
              <a:t>	-NADPH from </a:t>
            </a:r>
            <a:r>
              <a:rPr lang="en-US" dirty="0" err="1" smtClean="0"/>
              <a:t>photosystem</a:t>
            </a:r>
            <a:r>
              <a:rPr lang="en-US" dirty="0" smtClean="0"/>
              <a:t> I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Dark Reaction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FF0000"/>
                </a:solidFill>
              </a:rPr>
              <a:t>Calvin Cycle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Calvin cycle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-biochemical pathway that allows for carbon fixation</a:t>
            </a:r>
          </a:p>
          <a:p>
            <a:pPr>
              <a:buNone/>
            </a:pPr>
            <a:r>
              <a:rPr lang="en-US" dirty="0" smtClean="0"/>
              <a:t>-occurs in the </a:t>
            </a:r>
            <a:r>
              <a:rPr lang="en-US" dirty="0" err="1" smtClean="0"/>
              <a:t>stroma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-uses ATP and NADPH as energy sources</a:t>
            </a:r>
          </a:p>
          <a:p>
            <a:pPr>
              <a:buNone/>
            </a:pPr>
            <a:r>
              <a:rPr lang="en-US" dirty="0" smtClean="0"/>
              <a:t>-incorporates CO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 </a:t>
            </a:r>
            <a:r>
              <a:rPr lang="en-US" dirty="0" smtClean="0"/>
              <a:t>into organic molecules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Dark Reaction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FF0000"/>
                </a:solidFill>
              </a:rPr>
              <a:t>Calvin Cycle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Does not need light but can occur in the light. </a:t>
            </a:r>
          </a:p>
          <a:p>
            <a:r>
              <a:rPr lang="en-US" dirty="0" smtClean="0"/>
              <a:t>Uses CO</a:t>
            </a:r>
            <a:r>
              <a:rPr lang="en-US" baseline="-25000" dirty="0" smtClean="0"/>
              <a:t>2</a:t>
            </a:r>
            <a:r>
              <a:rPr lang="en-US" dirty="0" smtClean="0"/>
              <a:t> and ATP &amp; NADPH to form PGAL, to form sugar.</a:t>
            </a:r>
          </a:p>
          <a:p>
            <a:r>
              <a:rPr lang="en-US" dirty="0" smtClean="0"/>
              <a:t> </a:t>
            </a:r>
            <a:r>
              <a:rPr lang="en-US" b="1" dirty="0" smtClean="0"/>
              <a:t>Calvin Cycle</a:t>
            </a:r>
            <a:r>
              <a:rPr lang="en-US" dirty="0" smtClean="0"/>
              <a:t>:</a:t>
            </a:r>
          </a:p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enters the cycle and combines with a 5 carbon compound. This forms a 3 carbon compound.</a:t>
            </a:r>
          </a:p>
          <a:p>
            <a:r>
              <a:rPr lang="en-US" dirty="0" smtClean="0"/>
              <a:t>Energy from 12 ATP and 12 NADPH change the 3 carbon compound to PGAL, and 12 ADP and 12 NADP.</a:t>
            </a:r>
          </a:p>
          <a:p>
            <a:r>
              <a:rPr lang="en-US" dirty="0" smtClean="0"/>
              <a:t>PGAL is then converted to make glucose. </a:t>
            </a:r>
          </a:p>
          <a:p>
            <a:r>
              <a:rPr lang="en-US" sz="3600" dirty="0" smtClean="0"/>
              <a:t>This cycle must go around 6 times to make glucose.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v65819_07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8321675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Glucose is not a direct product of the Calvin cycle.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-2 molecules of G3P leave the cycle</a:t>
            </a:r>
          </a:p>
          <a:p>
            <a:pPr>
              <a:buNone/>
            </a:pPr>
            <a:r>
              <a:rPr lang="en-US" dirty="0" smtClean="0"/>
              <a:t>-each G3P contains 3 carbons</a:t>
            </a:r>
          </a:p>
          <a:p>
            <a:pPr>
              <a:buNone/>
            </a:pPr>
            <a:r>
              <a:rPr lang="en-US" dirty="0" smtClean="0"/>
              <a:t>-2 G3P are used to produce 1 glucose in reactions in the cytoplasm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During the Calvin cycle, energy is needed.  The energy is supplied from: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- 18 ATP molecules</a:t>
            </a:r>
          </a:p>
          <a:p>
            <a:pPr>
              <a:buNone/>
            </a:pPr>
            <a:r>
              <a:rPr lang="en-US" dirty="0" smtClean="0"/>
              <a:t>- 12 NADPH molecules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energy cycle: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-photosynthesis uses the products of respiration as starting substrates</a:t>
            </a:r>
          </a:p>
          <a:p>
            <a:pPr>
              <a:buNone/>
            </a:pPr>
            <a:r>
              <a:rPr lang="en-US" dirty="0" smtClean="0"/>
              <a:t>-respiration uses the products of photosynthesis as starting substrates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v65819_08_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9338" y="279400"/>
            <a:ext cx="70453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Respiration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 + 6O</a:t>
            </a:r>
            <a:r>
              <a:rPr lang="en-US" baseline="-25000" dirty="0" smtClean="0"/>
              <a:t>2</a:t>
            </a:r>
            <a:r>
              <a:rPr lang="en-US" dirty="0" smtClean="0"/>
              <a:t>--------- 6CO</a:t>
            </a:r>
            <a:r>
              <a:rPr lang="en-US" baseline="-25000" dirty="0" smtClean="0"/>
              <a:t>2</a:t>
            </a:r>
            <a:r>
              <a:rPr lang="en-US" dirty="0" smtClean="0"/>
              <a:t> + 6H</a:t>
            </a:r>
            <a:r>
              <a:rPr lang="en-US" baseline="-25000" dirty="0" smtClean="0"/>
              <a:t>2</a:t>
            </a:r>
            <a:r>
              <a:rPr lang="en-US" dirty="0" smtClean="0"/>
              <a:t>O + 6O</a:t>
            </a:r>
            <a:r>
              <a:rPr lang="en-US" baseline="-25000" dirty="0" smtClean="0"/>
              <a:t>2</a:t>
            </a:r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Photosynthesis</a:t>
            </a:r>
          </a:p>
          <a:p>
            <a:pPr>
              <a:buNone/>
            </a:pPr>
            <a:r>
              <a:rPr lang="en-US" dirty="0" smtClean="0"/>
              <a:t>6CO</a:t>
            </a:r>
            <a:r>
              <a:rPr lang="en-US" baseline="-25000" dirty="0" smtClean="0"/>
              <a:t>2</a:t>
            </a:r>
            <a:r>
              <a:rPr lang="en-US" dirty="0" smtClean="0"/>
              <a:t> + 6H</a:t>
            </a:r>
            <a:r>
              <a:rPr lang="en-US" baseline="-25000" dirty="0" smtClean="0"/>
              <a:t>2</a:t>
            </a:r>
            <a:r>
              <a:rPr lang="en-US" dirty="0" smtClean="0"/>
              <a:t>O + 6O</a:t>
            </a:r>
            <a:r>
              <a:rPr lang="en-US" baseline="-25000" dirty="0" smtClean="0"/>
              <a:t>2</a:t>
            </a:r>
            <a:r>
              <a:rPr lang="en-US" dirty="0" smtClean="0"/>
              <a:t> -------- 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 + 6O</a:t>
            </a:r>
            <a:r>
              <a:rPr lang="en-US" baseline="-25000" dirty="0" smtClean="0"/>
              <a:t>2</a:t>
            </a:r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2656</Words>
  <Application>Microsoft Office PowerPoint</Application>
  <PresentationFormat>On-screen Show (4:3)</PresentationFormat>
  <Paragraphs>469</Paragraphs>
  <Slides>94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2" baseType="lpstr">
      <vt:lpstr>ＭＳ Ｐゴシック</vt:lpstr>
      <vt:lpstr>Arial</vt:lpstr>
      <vt:lpstr>Calibri</vt:lpstr>
      <vt:lpstr>Symbol</vt:lpstr>
      <vt:lpstr>Tahoma</vt:lpstr>
      <vt:lpstr>Wingdings</vt:lpstr>
      <vt:lpstr>Wingdings 2</vt:lpstr>
      <vt:lpstr>Office Theme</vt:lpstr>
      <vt:lpstr>How Cells Harvest Energy Chapter 7 </vt:lpstr>
      <vt:lpstr>Laws of Thermodynamics</vt:lpstr>
      <vt:lpstr>PowerPoint Presentation</vt:lpstr>
      <vt:lpstr>Energy Currency of Cells</vt:lpstr>
      <vt:lpstr>Respiration</vt:lpstr>
      <vt:lpstr>Respiration</vt:lpstr>
      <vt:lpstr>Respiration</vt:lpstr>
      <vt:lpstr>Respiration</vt:lpstr>
      <vt:lpstr>PowerPoint Presentation</vt:lpstr>
      <vt:lpstr>PowerPoint Presentation</vt:lpstr>
      <vt:lpstr>Respiration</vt:lpstr>
      <vt:lpstr>Energy Harvest</vt:lpstr>
      <vt:lpstr>Respiration</vt:lpstr>
      <vt:lpstr>Oxidation of Glucose</vt:lpstr>
      <vt:lpstr>PowerPoint Presentation</vt:lpstr>
      <vt:lpstr>Respiration</vt:lpstr>
      <vt:lpstr>Oxidation of Glucose</vt:lpstr>
      <vt:lpstr>PowerPoint Presentation</vt:lpstr>
      <vt:lpstr>Glycoloysis</vt:lpstr>
      <vt:lpstr>Glycoloysis</vt:lpstr>
      <vt:lpstr>Glycoloysis</vt:lpstr>
      <vt:lpstr>PowerPoint Presentation</vt:lpstr>
      <vt:lpstr>PowerPoint Presentation</vt:lpstr>
      <vt:lpstr>PowerPoint Presentation</vt:lpstr>
      <vt:lpstr>PowerPoint Presentation</vt:lpstr>
      <vt:lpstr>Glycolysis</vt:lpstr>
      <vt:lpstr>PowerPoint Presentation</vt:lpstr>
      <vt:lpstr>Pyruvate Oxidation</vt:lpstr>
      <vt:lpstr>Pyruvate Oxidation</vt:lpstr>
      <vt:lpstr>PowerPoint Presentation</vt:lpstr>
      <vt:lpstr>Citric Acid Cycle (Krebs)</vt:lpstr>
      <vt:lpstr>Krebs Cycle</vt:lpstr>
      <vt:lpstr>Krebs Cycle</vt:lpstr>
      <vt:lpstr>Krebs Cycle</vt:lpstr>
      <vt:lpstr>Krebs Cycle</vt:lpstr>
      <vt:lpstr>PowerPoint Presentation</vt:lpstr>
      <vt:lpstr>PowerPoint Presentation</vt:lpstr>
      <vt:lpstr>Electron Transport Chain</vt:lpstr>
      <vt:lpstr>Stage 4: Oxidative Phosphorylation</vt:lpstr>
      <vt:lpstr>Electron Transport Chain</vt:lpstr>
      <vt:lpstr>Electron Transport Chain (ETC)</vt:lpstr>
      <vt:lpstr>Electron Transport Chain</vt:lpstr>
      <vt:lpstr>Energy Yield of Respiration</vt:lpstr>
      <vt:lpstr>As electrons move through the ETC, proton pumps move H+ across inner mitochondrial membrane</vt:lpstr>
      <vt:lpstr>Chemiosmosis: Energy-Coupling Mechanism</vt:lpstr>
      <vt:lpstr>Chemiosmosis couples the ETC to ATP synthesis</vt:lpstr>
      <vt:lpstr>PowerPoint Presentation</vt:lpstr>
      <vt:lpstr>ATP yield per molecule of glucose at each stage of cellular respiration</vt:lpstr>
      <vt:lpstr>PowerPoint Presentation</vt:lpstr>
      <vt:lpstr>Respiration Overview</vt:lpstr>
      <vt:lpstr>PowerPoint Presentation</vt:lpstr>
      <vt:lpstr> Fermentation  = glycolysis + regeneration of NAD+</vt:lpstr>
      <vt:lpstr>Glycolysis</vt:lpstr>
      <vt:lpstr>Various sources of fuel</vt:lpstr>
      <vt:lpstr>Types of Fermentation</vt:lpstr>
      <vt:lpstr>Phosphofructokinase:</vt:lpstr>
      <vt:lpstr>Energy production and Exercise </vt:lpstr>
      <vt:lpstr>Glycolysis:</vt:lpstr>
      <vt:lpstr>Aerobic Cellular Respiration</vt:lpstr>
      <vt:lpstr>PowerPoint Presentation</vt:lpstr>
      <vt:lpstr>Respiration: Big Picture</vt:lpstr>
      <vt:lpstr>PowerPoint Presentation</vt:lpstr>
      <vt:lpstr>Glycolysis &amp; Citric Acid Cycle</vt:lpstr>
      <vt:lpstr>Oxidative Phosphorylation</vt:lpstr>
      <vt:lpstr>Photosynthesis</vt:lpstr>
      <vt:lpstr>Photosynthesis Overview</vt:lpstr>
      <vt:lpstr>PowerPoint Presentation</vt:lpstr>
      <vt:lpstr>Plants Tissue</vt:lpstr>
      <vt:lpstr>PowerPoint Presentation</vt:lpstr>
      <vt:lpstr>Photosynthesis Overview</vt:lpstr>
      <vt:lpstr>PowerPoint Presentation</vt:lpstr>
      <vt:lpstr>Discovery of Photosynthesis</vt:lpstr>
      <vt:lpstr>Discovery of Photosynthesis</vt:lpstr>
      <vt:lpstr>Pigments</vt:lpstr>
      <vt:lpstr>PowerPoint Presentation</vt:lpstr>
      <vt:lpstr>Pigments</vt:lpstr>
      <vt:lpstr>PowerPoint Presentation</vt:lpstr>
      <vt:lpstr>Light Reaction Light is required for this to happen</vt:lpstr>
      <vt:lpstr>Light Reaction</vt:lpstr>
      <vt:lpstr>PowerPoint Presentation</vt:lpstr>
      <vt:lpstr>PowerPoint Presentation</vt:lpstr>
      <vt:lpstr>PowerPoint Presentation</vt:lpstr>
      <vt:lpstr>PowerPoint Presentation</vt:lpstr>
      <vt:lpstr>Light-Dependent Reactions</vt:lpstr>
      <vt:lpstr>PowerPoint Presentation</vt:lpstr>
      <vt:lpstr>PowerPoint Presentation</vt:lpstr>
      <vt:lpstr>Carbon Fixation Reactions</vt:lpstr>
      <vt:lpstr>Dark Reaction (Calvin Cycle) </vt:lpstr>
      <vt:lpstr>Dark Reaction (Calvin Cycle) </vt:lpstr>
      <vt:lpstr>PowerPoint Presentation</vt:lpstr>
      <vt:lpstr>PowerPoint Presentation</vt:lpstr>
      <vt:lpstr>PowerPoint Presentation</vt:lpstr>
      <vt:lpstr>PowerPoint Presentation</vt:lpstr>
      <vt:lpstr>Reactions</vt:lpstr>
    </vt:vector>
  </TitlesOfParts>
  <Company>ISD11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Laws of Thermodynamics</dc:title>
  <dc:creator>bhs</dc:creator>
  <cp:lastModifiedBy>McKenzie, Peter</cp:lastModifiedBy>
  <cp:revision>71</cp:revision>
  <dcterms:created xsi:type="dcterms:W3CDTF">2009-12-14T18:55:25Z</dcterms:created>
  <dcterms:modified xsi:type="dcterms:W3CDTF">2018-01-08T15:27:00Z</dcterms:modified>
</cp:coreProperties>
</file>